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7" r:id="rId3"/>
    <p:sldId id="261" r:id="rId4"/>
    <p:sldId id="262" r:id="rId5"/>
    <p:sldId id="263" r:id="rId6"/>
    <p:sldId id="271" r:id="rId7"/>
    <p:sldId id="272" r:id="rId8"/>
    <p:sldId id="270" r:id="rId9"/>
    <p:sldId id="264" r:id="rId10"/>
    <p:sldId id="274" r:id="rId11"/>
    <p:sldId id="273" r:id="rId12"/>
    <p:sldId id="265" r:id="rId13"/>
    <p:sldId id="26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4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000" autoAdjust="0"/>
  </p:normalViewPr>
  <p:slideViewPr>
    <p:cSldViewPr>
      <p:cViewPr>
        <p:scale>
          <a:sx n="62" d="100"/>
          <a:sy n="62" d="100"/>
        </p:scale>
        <p:origin x="-8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0F28E0DF-280A-4898-964E-F72DD447558A}" type="datetimeFigureOut">
              <a:rPr lang="en-CA" smtClean="0"/>
              <a:t>24/02/2013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BB5493-92BF-4954-A4A1-06C94CF82BC1}" type="slidenum">
              <a:rPr lang="en-CA" smtClean="0"/>
              <a:t>‹#›</a:t>
            </a:fld>
            <a:endParaRPr lang="en-CA"/>
          </a:p>
        </p:txBody>
      </p:sp>
    </p:spTree>
    <p:extLst>
      <p:ext uri="{BB962C8B-B14F-4D97-AF65-F5344CB8AC3E}">
        <p14:creationId xmlns:p14="http://schemas.microsoft.com/office/powerpoint/2010/main" val="467031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F28E0DF-280A-4898-964E-F72DD447558A}" type="datetimeFigureOut">
              <a:rPr lang="en-CA" smtClean="0"/>
              <a:t>24/02/2013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BB5493-92BF-4954-A4A1-06C94CF82BC1}" type="slidenum">
              <a:rPr lang="en-CA" smtClean="0"/>
              <a:t>‹#›</a:t>
            </a:fld>
            <a:endParaRPr lang="en-CA"/>
          </a:p>
        </p:txBody>
      </p:sp>
    </p:spTree>
    <p:extLst>
      <p:ext uri="{BB962C8B-B14F-4D97-AF65-F5344CB8AC3E}">
        <p14:creationId xmlns:p14="http://schemas.microsoft.com/office/powerpoint/2010/main" val="179104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F28E0DF-280A-4898-964E-F72DD447558A}" type="datetimeFigureOut">
              <a:rPr lang="en-CA" smtClean="0"/>
              <a:t>24/02/2013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BB5493-92BF-4954-A4A1-06C94CF82BC1}" type="slidenum">
              <a:rPr lang="en-CA" smtClean="0"/>
              <a:t>‹#›</a:t>
            </a:fld>
            <a:endParaRPr lang="en-CA"/>
          </a:p>
        </p:txBody>
      </p:sp>
    </p:spTree>
    <p:extLst>
      <p:ext uri="{BB962C8B-B14F-4D97-AF65-F5344CB8AC3E}">
        <p14:creationId xmlns:p14="http://schemas.microsoft.com/office/powerpoint/2010/main" val="2308327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F28E0DF-280A-4898-964E-F72DD447558A}" type="datetimeFigureOut">
              <a:rPr lang="en-CA" smtClean="0"/>
              <a:t>24/02/2013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BB5493-92BF-4954-A4A1-06C94CF82BC1}" type="slidenum">
              <a:rPr lang="en-CA" smtClean="0"/>
              <a:t>‹#›</a:t>
            </a:fld>
            <a:endParaRPr lang="en-CA"/>
          </a:p>
        </p:txBody>
      </p:sp>
    </p:spTree>
    <p:extLst>
      <p:ext uri="{BB962C8B-B14F-4D97-AF65-F5344CB8AC3E}">
        <p14:creationId xmlns:p14="http://schemas.microsoft.com/office/powerpoint/2010/main" val="886794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28E0DF-280A-4898-964E-F72DD447558A}" type="datetimeFigureOut">
              <a:rPr lang="en-CA" smtClean="0"/>
              <a:t>24/02/2013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BB5493-92BF-4954-A4A1-06C94CF82BC1}" type="slidenum">
              <a:rPr lang="en-CA" smtClean="0"/>
              <a:t>‹#›</a:t>
            </a:fld>
            <a:endParaRPr lang="en-CA"/>
          </a:p>
        </p:txBody>
      </p:sp>
    </p:spTree>
    <p:extLst>
      <p:ext uri="{BB962C8B-B14F-4D97-AF65-F5344CB8AC3E}">
        <p14:creationId xmlns:p14="http://schemas.microsoft.com/office/powerpoint/2010/main" val="2680946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0F28E0DF-280A-4898-964E-F72DD447558A}" type="datetimeFigureOut">
              <a:rPr lang="en-CA" smtClean="0"/>
              <a:t>24/02/2013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1BB5493-92BF-4954-A4A1-06C94CF82BC1}" type="slidenum">
              <a:rPr lang="en-CA" smtClean="0"/>
              <a:t>‹#›</a:t>
            </a:fld>
            <a:endParaRPr lang="en-CA"/>
          </a:p>
        </p:txBody>
      </p:sp>
    </p:spTree>
    <p:extLst>
      <p:ext uri="{BB962C8B-B14F-4D97-AF65-F5344CB8AC3E}">
        <p14:creationId xmlns:p14="http://schemas.microsoft.com/office/powerpoint/2010/main" val="4236328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0F28E0DF-280A-4898-964E-F72DD447558A}" type="datetimeFigureOut">
              <a:rPr lang="en-CA" smtClean="0"/>
              <a:t>24/02/2013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1BB5493-92BF-4954-A4A1-06C94CF82BC1}" type="slidenum">
              <a:rPr lang="en-CA" smtClean="0"/>
              <a:t>‹#›</a:t>
            </a:fld>
            <a:endParaRPr lang="en-CA"/>
          </a:p>
        </p:txBody>
      </p:sp>
    </p:spTree>
    <p:extLst>
      <p:ext uri="{BB962C8B-B14F-4D97-AF65-F5344CB8AC3E}">
        <p14:creationId xmlns:p14="http://schemas.microsoft.com/office/powerpoint/2010/main" val="1044670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0F28E0DF-280A-4898-964E-F72DD447558A}" type="datetimeFigureOut">
              <a:rPr lang="en-CA" smtClean="0"/>
              <a:t>24/02/2013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1BB5493-92BF-4954-A4A1-06C94CF82BC1}" type="slidenum">
              <a:rPr lang="en-CA" smtClean="0"/>
              <a:t>‹#›</a:t>
            </a:fld>
            <a:endParaRPr lang="en-CA"/>
          </a:p>
        </p:txBody>
      </p:sp>
    </p:spTree>
    <p:extLst>
      <p:ext uri="{BB962C8B-B14F-4D97-AF65-F5344CB8AC3E}">
        <p14:creationId xmlns:p14="http://schemas.microsoft.com/office/powerpoint/2010/main" val="2086352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8E0DF-280A-4898-964E-F72DD447558A}" type="datetimeFigureOut">
              <a:rPr lang="en-CA" smtClean="0"/>
              <a:t>24/02/2013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1BB5493-92BF-4954-A4A1-06C94CF82BC1}" type="slidenum">
              <a:rPr lang="en-CA" smtClean="0"/>
              <a:t>‹#›</a:t>
            </a:fld>
            <a:endParaRPr lang="en-CA"/>
          </a:p>
        </p:txBody>
      </p:sp>
    </p:spTree>
    <p:extLst>
      <p:ext uri="{BB962C8B-B14F-4D97-AF65-F5344CB8AC3E}">
        <p14:creationId xmlns:p14="http://schemas.microsoft.com/office/powerpoint/2010/main" val="3085431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8E0DF-280A-4898-964E-F72DD447558A}" type="datetimeFigureOut">
              <a:rPr lang="en-CA" smtClean="0"/>
              <a:t>24/02/2013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1BB5493-92BF-4954-A4A1-06C94CF82BC1}" type="slidenum">
              <a:rPr lang="en-CA" smtClean="0"/>
              <a:t>‹#›</a:t>
            </a:fld>
            <a:endParaRPr lang="en-CA"/>
          </a:p>
        </p:txBody>
      </p:sp>
    </p:spTree>
    <p:extLst>
      <p:ext uri="{BB962C8B-B14F-4D97-AF65-F5344CB8AC3E}">
        <p14:creationId xmlns:p14="http://schemas.microsoft.com/office/powerpoint/2010/main" val="3383422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8E0DF-280A-4898-964E-F72DD447558A}" type="datetimeFigureOut">
              <a:rPr lang="en-CA" smtClean="0"/>
              <a:t>24/02/2013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1BB5493-92BF-4954-A4A1-06C94CF82BC1}" type="slidenum">
              <a:rPr lang="en-CA" smtClean="0"/>
              <a:t>‹#›</a:t>
            </a:fld>
            <a:endParaRPr lang="en-CA"/>
          </a:p>
        </p:txBody>
      </p:sp>
    </p:spTree>
    <p:extLst>
      <p:ext uri="{BB962C8B-B14F-4D97-AF65-F5344CB8AC3E}">
        <p14:creationId xmlns:p14="http://schemas.microsoft.com/office/powerpoint/2010/main" val="3885143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8E0DF-280A-4898-964E-F72DD447558A}" type="datetimeFigureOut">
              <a:rPr lang="en-CA" smtClean="0"/>
              <a:t>24/02/2013</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BB5493-92BF-4954-A4A1-06C94CF82BC1}" type="slidenum">
              <a:rPr lang="en-CA" smtClean="0"/>
              <a:t>‹#›</a:t>
            </a:fld>
            <a:endParaRPr lang="en-CA"/>
          </a:p>
        </p:txBody>
      </p:sp>
    </p:spTree>
    <p:extLst>
      <p:ext uri="{BB962C8B-B14F-4D97-AF65-F5344CB8AC3E}">
        <p14:creationId xmlns:p14="http://schemas.microsoft.com/office/powerpoint/2010/main" val="3882862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s://voicethread.com/#u3472975.b4021030.i20631524"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khanacademy.org/talks-and-interviews/v/salman-khan-talk-at-ted-2011--from-ted-com"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d2l.viu.ca/d2l/le/content/18838/viewContent/74498/View?ou=1883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twitter.com/aluxenburg" TargetMode="External"/><Relationship Id="rId4" Type="http://schemas.openxmlformats.org/officeDocument/2006/relationships/hyperlink" Target="https://www.google.ca/url?sa=i&amp;rct=j&amp;q=&amp;esrc=s&amp;source=images&amp;cd=&amp;cad=rja&amp;docid=jX6h1Xpj7vy5NM&amp;tbnid=y89rPKtueVxzwM:&amp;ved=0CAMQjhw&amp;url=https://twitter.com/aluxenburg&amp;ei=kWIoUa3vJufziQKQ14DABg&amp;bvm=bv.42768644,d.cGE&amp;psig=AFQjCNHhrFwZMtbjQH524T1xTYdX3aOaDw&amp;ust=1361687561470962"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themeatrix.com/"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www.langleyadvance.com/news/Face+education+changing/4542307/story.html" TargetMode="External"/><Relationship Id="rId5" Type="http://schemas.openxmlformats.org/officeDocument/2006/relationships/hyperlink" Target="https://www.google.ca/url?sa=i&amp;rct=j&amp;q=&amp;esrc=s&amp;source=images&amp;cd=&amp;cad=rja&amp;docid=qa47NnKTFzn2MM&amp;tbnid=2J7KlCaPjuC7ZM:&amp;ved=0CAMQjhw&amp;url=http://www.langleyadvance.com/news/Face+education+changing/4542307/story.html&amp;ei=jRspUez_EcGjigLG94Eo&amp;bvm=bv.42768644,d.cGE&amp;psig=AFQjCNEo6bELCvNHzNzE4_HnGxAQXP3bmw&amp;ust=1361734905036950" TargetMode="Externa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hyperlink" Target="http://onlinesocial.wordpress.com/about-the-author/" TargetMode="External"/><Relationship Id="rId3" Type="http://schemas.openxmlformats.org/officeDocument/2006/relationships/image" Target="../media/image13.jpeg"/><Relationship Id="rId7" Type="http://schemas.openxmlformats.org/officeDocument/2006/relationships/hyperlink" Target="https://www.google.ca/url?sa=i&amp;rct=j&amp;q=&amp;esrc=s&amp;source=images&amp;cd=&amp;cad=rja&amp;docid=y6i8fjwEozHp4M&amp;tbnid=1XX_Jzwk6RT-YM:&amp;ved=0CAMQjhw&amp;url=http://onlinesocial.wordpress.com/about-the-author/&amp;ei=M0QpUbH7GobliwKO54DIAg&amp;bvm=bv.42768644,d.cGE&amp;psig=AFQjCNExp9A_Xt3rmwOk-VyphZKk5dNElA&amp;ust=1361745325101745"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danielkeeney.com/" TargetMode="External"/><Relationship Id="rId4" Type="http://schemas.openxmlformats.org/officeDocument/2006/relationships/hyperlink" Target="http://www.google.ca/url?sa=i&amp;rct=j&amp;q=salmon+Kahn+institute&amp;source=images&amp;cd=&amp;cad=rja&amp;docid=3e99Tn1rS26XpM&amp;tbnid=FKhDz6o-GkzmFM:&amp;ved=0CAMQjhw&amp;url=http://danielkeeney.com/&amp;ei=BUIpUc2_FafJiQKanoDwAQ&amp;bvm=bv.42768644,d.cGE&amp;psig=AFQjCNFr8fmW9aGJNQKDHGMY0IIDeGuCug&amp;ust=1361744766447322" TargetMode="External"/><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Content Placeholder 8"/>
          <p:cNvSpPr>
            <a:spLocks noGrp="1"/>
          </p:cNvSpPr>
          <p:nvPr>
            <p:ph idx="1"/>
          </p:nvPr>
        </p:nvSpPr>
        <p:spPr>
          <a:xfrm>
            <a:off x="467544" y="1124744"/>
            <a:ext cx="8229600" cy="4824536"/>
          </a:xfrm>
        </p:spPr>
        <p:txBody>
          <a:bodyPr/>
          <a:lstStyle/>
          <a:p>
            <a:pPr marL="0" indent="0" algn="ctr">
              <a:buNone/>
            </a:pPr>
            <a:endParaRPr lang="en-CA" dirty="0" smtClean="0">
              <a:solidFill>
                <a:schemeClr val="bg1"/>
              </a:solidFill>
              <a:latin typeface="Times New Roman" pitchFamily="18" charset="0"/>
              <a:cs typeface="Times New Roman" pitchFamily="18" charset="0"/>
            </a:endParaRPr>
          </a:p>
          <a:p>
            <a:pPr marL="0" indent="0" algn="ctr">
              <a:buNone/>
            </a:pPr>
            <a:endParaRPr lang="en-CA" dirty="0">
              <a:solidFill>
                <a:schemeClr val="bg1"/>
              </a:solidFill>
              <a:latin typeface="Times New Roman" pitchFamily="18" charset="0"/>
              <a:cs typeface="Times New Roman" pitchFamily="18" charset="0"/>
            </a:endParaRPr>
          </a:p>
          <a:p>
            <a:pPr marL="0" indent="0" algn="ctr">
              <a:buNone/>
            </a:pPr>
            <a:r>
              <a:rPr lang="en-CA" dirty="0" smtClean="0">
                <a:solidFill>
                  <a:schemeClr val="bg1"/>
                </a:solidFill>
                <a:latin typeface="Times New Roman" pitchFamily="18" charset="0"/>
                <a:cs typeface="Times New Roman" pitchFamily="18" charset="0"/>
              </a:rPr>
              <a:t>American </a:t>
            </a:r>
            <a:r>
              <a:rPr lang="en-CA" dirty="0">
                <a:solidFill>
                  <a:schemeClr val="bg1"/>
                </a:solidFill>
                <a:latin typeface="Times New Roman" pitchFamily="18" charset="0"/>
                <a:cs typeface="Times New Roman" pitchFamily="18" charset="0"/>
              </a:rPr>
              <a:t>Psychological </a:t>
            </a:r>
            <a:r>
              <a:rPr lang="en-CA" dirty="0" smtClean="0">
                <a:solidFill>
                  <a:schemeClr val="bg1"/>
                </a:solidFill>
                <a:latin typeface="Times New Roman" pitchFamily="18" charset="0"/>
                <a:cs typeface="Times New Roman" pitchFamily="18" charset="0"/>
              </a:rPr>
              <a:t>Association</a:t>
            </a:r>
          </a:p>
          <a:p>
            <a:pPr marL="0" indent="0" algn="ctr">
              <a:buNone/>
            </a:pPr>
            <a:r>
              <a:rPr lang="en-CA" sz="2400" dirty="0" smtClean="0">
                <a:solidFill>
                  <a:schemeClr val="bg1"/>
                </a:solidFill>
                <a:latin typeface="Times New Roman" pitchFamily="18" charset="0"/>
                <a:cs typeface="Times New Roman" pitchFamily="18" charset="0"/>
              </a:rPr>
              <a:t>21st Century Edition</a:t>
            </a:r>
          </a:p>
          <a:p>
            <a:pPr marL="0" indent="0" algn="ctr">
              <a:buNone/>
            </a:pPr>
            <a:endParaRPr lang="en-CA" sz="2400" dirty="0">
              <a:solidFill>
                <a:schemeClr val="bg1"/>
              </a:solidFill>
              <a:latin typeface="Times New Roman" pitchFamily="18" charset="0"/>
              <a:cs typeface="Times New Roman" pitchFamily="18" charset="0"/>
            </a:endParaRPr>
          </a:p>
          <a:p>
            <a:pPr marL="0" indent="0" algn="ctr">
              <a:buNone/>
            </a:pPr>
            <a:endParaRPr lang="en-CA" sz="2400" dirty="0" smtClean="0">
              <a:solidFill>
                <a:schemeClr val="bg1"/>
              </a:solidFill>
              <a:latin typeface="Times New Roman" pitchFamily="18" charset="0"/>
              <a:cs typeface="Times New Roman" pitchFamily="18" charset="0"/>
            </a:endParaRPr>
          </a:p>
          <a:p>
            <a:pPr marL="0" indent="0" algn="ctr">
              <a:buNone/>
            </a:pPr>
            <a:endParaRPr lang="en-CA" sz="2400" dirty="0">
              <a:solidFill>
                <a:schemeClr val="bg1"/>
              </a:solidFill>
              <a:latin typeface="Times New Roman" pitchFamily="18" charset="0"/>
              <a:cs typeface="Times New Roman" pitchFamily="18" charset="0"/>
            </a:endParaRPr>
          </a:p>
          <a:p>
            <a:pPr marL="0" indent="0" algn="ctr">
              <a:buNone/>
            </a:pPr>
            <a:r>
              <a:rPr lang="en-CA" sz="1800" dirty="0" smtClean="0">
                <a:solidFill>
                  <a:schemeClr val="bg1"/>
                </a:solidFill>
                <a:latin typeface="Times New Roman" pitchFamily="18" charset="0"/>
                <a:cs typeface="Times New Roman" pitchFamily="18" charset="0"/>
              </a:rPr>
              <a:t>2013</a:t>
            </a:r>
          </a:p>
          <a:p>
            <a:pPr marL="0" indent="0" algn="ctr">
              <a:buNone/>
            </a:pPr>
            <a:r>
              <a:rPr lang="en-CA" sz="1800" dirty="0" smtClean="0">
                <a:solidFill>
                  <a:schemeClr val="bg1"/>
                </a:solidFill>
                <a:latin typeface="Times New Roman" pitchFamily="18" charset="0"/>
                <a:cs typeface="Times New Roman" pitchFamily="18" charset="0"/>
              </a:rPr>
              <a:t>Andrew Ferneyhough</a:t>
            </a:r>
          </a:p>
          <a:p>
            <a:pPr marL="0" indent="0" algn="ctr">
              <a:buNone/>
            </a:pPr>
            <a:r>
              <a:rPr lang="en-CA" sz="1800" dirty="0" smtClean="0">
                <a:solidFill>
                  <a:schemeClr val="bg1"/>
                </a:solidFill>
                <a:latin typeface="Times New Roman" pitchFamily="18" charset="0"/>
                <a:cs typeface="Times New Roman" pitchFamily="18" charset="0"/>
              </a:rPr>
              <a:t>Comox, Canada</a:t>
            </a:r>
            <a:endParaRPr lang="en-CA" sz="1800" dirty="0">
              <a:solidFill>
                <a:schemeClr val="bg1"/>
              </a:solidFill>
              <a:latin typeface="Times New Roman" pitchFamily="18" charset="0"/>
              <a:cs typeface="Times New Roman" pitchFamily="18" charset="0"/>
            </a:endParaRPr>
          </a:p>
        </p:txBody>
      </p:sp>
      <p:pic>
        <p:nvPicPr>
          <p:cNvPr id="1026" name="Picture 2" descr="http://media2.picsearch.com/is?AwcG6gDc8qwUgMF3R_pyZfHyCOv0a1oMNg-32s0rQF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4689140"/>
            <a:ext cx="180020" cy="180020"/>
          </a:xfrm>
          <a:prstGeom prst="rect">
            <a:avLst/>
          </a:prstGeom>
          <a:noFill/>
          <a:extLst>
            <a:ext uri="{909E8E84-426E-40DD-AFC4-6F175D3DCCD1}">
              <a14:hiddenFill xmlns:a14="http://schemas.microsoft.com/office/drawing/2010/main">
                <a:solidFill>
                  <a:srgbClr val="FFFFFF"/>
                </a:solidFill>
              </a14:hiddenFill>
            </a:ext>
          </a:extLst>
        </p:spPr>
      </p:pic>
      <p:pic>
        <p:nvPicPr>
          <p:cNvPr id="2" name="50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6237312"/>
            <a:ext cx="304800" cy="304800"/>
          </a:xfrm>
          <a:prstGeom prst="rect">
            <a:avLst/>
          </a:prstGeom>
        </p:spPr>
      </p:pic>
    </p:spTree>
    <p:extLst>
      <p:ext uri="{BB962C8B-B14F-4D97-AF65-F5344CB8AC3E}">
        <p14:creationId xmlns:p14="http://schemas.microsoft.com/office/powerpoint/2010/main" val="1967808551"/>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animEffect transition="in" filter="fade">
                                      <p:cBhvr>
                                        <p:cTn id="9" dur="1000"/>
                                        <p:tgtEl>
                                          <p:spTgt spid="9">
                                            <p:txEl>
                                              <p:pRg st="2" end="2"/>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animEffect transition="in" filter="fade">
                                      <p:cBhvr>
                                        <p:cTn id="15" dur="1000"/>
                                        <p:tgtEl>
                                          <p:spTgt spid="9">
                                            <p:txEl>
                                              <p:pRg st="7" end="7"/>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8" end="8"/>
                                            </p:txEl>
                                          </p:spTgt>
                                        </p:tgtEl>
                                        <p:attrNameLst>
                                          <p:attrName>style.visibility</p:attrName>
                                        </p:attrNameLst>
                                      </p:cBhvr>
                                      <p:to>
                                        <p:strVal val="visible"/>
                                      </p:to>
                                    </p:set>
                                    <p:animEffect transition="in" filter="fade">
                                      <p:cBhvr>
                                        <p:cTn id="18" dur="1000"/>
                                        <p:tgtEl>
                                          <p:spTgt spid="9">
                                            <p:txEl>
                                              <p:pRg st="8" end="8"/>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animEffect transition="in" filter="fade">
                                      <p:cBhvr>
                                        <p:cTn id="21" dur="10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0">
                <p:cTn id="22"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8377"/>
            <a:ext cx="6995396" cy="808132"/>
          </a:xfrm>
        </p:spPr>
      </p:pic>
      <p:sp>
        <p:nvSpPr>
          <p:cNvPr id="3" name="TextBox 2"/>
          <p:cNvSpPr txBox="1"/>
          <p:nvPr/>
        </p:nvSpPr>
        <p:spPr>
          <a:xfrm>
            <a:off x="2346608" y="745636"/>
            <a:ext cx="3456384" cy="461665"/>
          </a:xfrm>
          <a:prstGeom prst="rect">
            <a:avLst/>
          </a:prstGeom>
          <a:noFill/>
        </p:spPr>
        <p:txBody>
          <a:bodyPr wrap="square" rtlCol="0">
            <a:spAutoFit/>
          </a:bodyPr>
          <a:lstStyle/>
          <a:p>
            <a:pPr algn="ctr"/>
            <a:r>
              <a:rPr lang="en-CA" dirty="0" smtClean="0"/>
              <a:t>My </a:t>
            </a:r>
            <a:r>
              <a:rPr lang="en-CA" sz="2400" dirty="0" err="1" smtClean="0">
                <a:solidFill>
                  <a:schemeClr val="bg1"/>
                </a:solidFill>
                <a:latin typeface="Times New Roman" pitchFamily="18" charset="0"/>
                <a:cs typeface="Times New Roman" pitchFamily="18" charset="0"/>
              </a:rPr>
              <a:t>My</a:t>
            </a:r>
            <a:r>
              <a:rPr lang="en-CA" sz="2400" dirty="0" smtClean="0">
                <a:solidFill>
                  <a:schemeClr val="bg1"/>
                </a:solidFill>
                <a:latin typeface="Times New Roman" pitchFamily="18" charset="0"/>
                <a:cs typeface="Times New Roman" pitchFamily="18" charset="0"/>
              </a:rPr>
              <a:t> Identity cont’d</a:t>
            </a:r>
            <a:endParaRPr lang="en-CA" sz="2400" dirty="0">
              <a:solidFill>
                <a:schemeClr val="bg1"/>
              </a:solidFill>
              <a:latin typeface="Times New Roman" pitchFamily="18" charset="0"/>
              <a:cs typeface="Times New Roman" pitchFamily="18" charset="0"/>
            </a:endParaRPr>
          </a:p>
        </p:txBody>
      </p:sp>
      <p:sp>
        <p:nvSpPr>
          <p:cNvPr id="2" name="TextBox 1"/>
          <p:cNvSpPr txBox="1"/>
          <p:nvPr/>
        </p:nvSpPr>
        <p:spPr>
          <a:xfrm>
            <a:off x="1409760" y="1412776"/>
            <a:ext cx="6192688" cy="1815882"/>
          </a:xfrm>
          <a:prstGeom prst="rect">
            <a:avLst/>
          </a:prstGeom>
          <a:noFill/>
        </p:spPr>
        <p:txBody>
          <a:bodyPr wrap="square" rtlCol="0">
            <a:spAutoFit/>
          </a:bodyPr>
          <a:lstStyle/>
          <a:p>
            <a:r>
              <a:rPr lang="en-CA" sz="1400" dirty="0" smtClean="0">
                <a:solidFill>
                  <a:schemeClr val="bg1"/>
                </a:solidFill>
              </a:rPr>
              <a:t>      </a:t>
            </a:r>
            <a:r>
              <a:rPr lang="en-CA" sz="1400" dirty="0">
                <a:solidFill>
                  <a:schemeClr val="bg1"/>
                </a:solidFill>
              </a:rPr>
              <a:t> </a:t>
            </a:r>
            <a:r>
              <a:rPr lang="en-CA" sz="1400" dirty="0">
                <a:solidFill>
                  <a:schemeClr val="bg1"/>
                </a:solidFill>
                <a:latin typeface="Times New Roman" pitchFamily="18" charset="0"/>
                <a:cs typeface="Times New Roman" pitchFamily="18" charset="0"/>
              </a:rPr>
              <a:t>A second aspect that I would like to cover in relation to my future online identity is that of creating a strong sense of community among my learners.  In week four Sonny and Jean provided us with several excellent examples of ways to foster community with an online audience.</a:t>
            </a:r>
          </a:p>
          <a:p>
            <a:r>
              <a:rPr lang="en-CA" sz="1400" dirty="0" smtClean="0">
                <a:solidFill>
                  <a:schemeClr val="bg1"/>
                </a:solidFill>
                <a:latin typeface="Times New Roman" pitchFamily="18" charset="0"/>
                <a:cs typeface="Times New Roman" pitchFamily="18" charset="0"/>
              </a:rPr>
              <a:t>      The </a:t>
            </a:r>
            <a:r>
              <a:rPr lang="en-CA" sz="1400" dirty="0">
                <a:solidFill>
                  <a:schemeClr val="bg1"/>
                </a:solidFill>
                <a:latin typeface="Times New Roman" pitchFamily="18" charset="0"/>
                <a:cs typeface="Times New Roman" pitchFamily="18" charset="0"/>
              </a:rPr>
              <a:t>exercise of providing a picture and having us dictate our thoughts through voice thread has resonated with me since the exercise.  It was thought provoking for me personally and in turn provided me with a greater sense and awareness of others in my </a:t>
            </a:r>
            <a:r>
              <a:rPr lang="en-CA" sz="1400" dirty="0" smtClean="0">
                <a:solidFill>
                  <a:schemeClr val="bg1"/>
                </a:solidFill>
                <a:latin typeface="Times New Roman" pitchFamily="18" charset="0"/>
                <a:cs typeface="Times New Roman" pitchFamily="18" charset="0"/>
              </a:rPr>
              <a:t>cohort.</a:t>
            </a:r>
            <a:endParaRPr lang="en-CA" sz="1400" dirty="0">
              <a:solidFill>
                <a:schemeClr val="bg1"/>
              </a:solidFill>
              <a:latin typeface="Times New Roman" pitchFamily="18" charset="0"/>
              <a:cs typeface="Times New Roman" pitchFamily="18" charset="0"/>
            </a:endParaRPr>
          </a:p>
        </p:txBody>
      </p:sp>
      <p:sp>
        <p:nvSpPr>
          <p:cNvPr id="4" name="TextBox 3"/>
          <p:cNvSpPr txBox="1"/>
          <p:nvPr/>
        </p:nvSpPr>
        <p:spPr>
          <a:xfrm>
            <a:off x="794636" y="1356449"/>
            <a:ext cx="7422936" cy="1872209"/>
          </a:xfrm>
          <a:prstGeom prst="rect">
            <a:avLst/>
          </a:prstGeom>
          <a:noFill/>
        </p:spPr>
        <p:txBody>
          <a:bodyPr wrap="square" rtlCol="0">
            <a:spAutoFit/>
          </a:bodyPr>
          <a:lstStyle/>
          <a:p>
            <a:r>
              <a:rPr lang="en-CA" sz="1400" dirty="0" smtClean="0">
                <a:solidFill>
                  <a:schemeClr val="bg1"/>
                </a:solidFill>
                <a:latin typeface="Times New Roman" pitchFamily="18" charset="0"/>
                <a:cs typeface="Times New Roman" pitchFamily="18" charset="0"/>
              </a:rPr>
              <a:t>      One </a:t>
            </a:r>
            <a:r>
              <a:rPr lang="en-CA" sz="1400" dirty="0">
                <a:solidFill>
                  <a:schemeClr val="bg1"/>
                </a:solidFill>
                <a:latin typeface="Times New Roman" pitchFamily="18" charset="0"/>
                <a:cs typeface="Times New Roman" pitchFamily="18" charset="0"/>
              </a:rPr>
              <a:t>of my favourite parts of their week was reading and responding to each other’s blogs.  Yes, we were sharing details about our lives, but we were also discussing the intimacies of our classrooms.  It was very comforting to hear Jean talk about the atmosphere in her classroom. When talking about her </a:t>
            </a:r>
            <a:r>
              <a:rPr lang="en-CA" sz="1400" dirty="0" smtClean="0">
                <a:solidFill>
                  <a:schemeClr val="bg1"/>
                </a:solidFill>
                <a:latin typeface="Times New Roman" pitchFamily="18" charset="0"/>
                <a:cs typeface="Times New Roman" pitchFamily="18" charset="0"/>
              </a:rPr>
              <a:t>room </a:t>
            </a:r>
            <a:r>
              <a:rPr lang="en-CA" sz="1400" dirty="0">
                <a:solidFill>
                  <a:schemeClr val="bg1"/>
                </a:solidFill>
                <a:latin typeface="Times New Roman" pitchFamily="18" charset="0"/>
                <a:cs typeface="Times New Roman" pitchFamily="18" charset="0"/>
              </a:rPr>
              <a:t>she stated that, “there are times when it does look like chaos, but it is a controlled chaos where each group understands their parameters of behaviour and their responsibilities to the classroom learning environment.” (Blog, 2013) I do not work with many teachers whose environments are similar to mine.  It is sometimes very comforting to compare notes with peers who are experiencing and cultivating similar </a:t>
            </a:r>
            <a:r>
              <a:rPr lang="en-CA" sz="1400" dirty="0" smtClean="0">
                <a:solidFill>
                  <a:schemeClr val="bg1"/>
                </a:solidFill>
                <a:latin typeface="Times New Roman" pitchFamily="18" charset="0"/>
                <a:cs typeface="Times New Roman" pitchFamily="18" charset="0"/>
              </a:rPr>
              <a:t>relationships.</a:t>
            </a:r>
            <a:endParaRPr lang="en-CA" sz="1400" dirty="0">
              <a:solidFill>
                <a:schemeClr val="bg1"/>
              </a:solidFill>
              <a:latin typeface="Times New Roman" pitchFamily="18" charset="0"/>
              <a:cs typeface="Times New Roman" pitchFamily="18" charset="0"/>
            </a:endParaRPr>
          </a:p>
        </p:txBody>
      </p:sp>
      <p:sp>
        <p:nvSpPr>
          <p:cNvPr id="5" name="TextBox 4"/>
          <p:cNvSpPr txBox="1"/>
          <p:nvPr/>
        </p:nvSpPr>
        <p:spPr>
          <a:xfrm>
            <a:off x="1488624" y="1499726"/>
            <a:ext cx="6113824" cy="1815882"/>
          </a:xfrm>
          <a:prstGeom prst="rect">
            <a:avLst/>
          </a:prstGeom>
          <a:noFill/>
        </p:spPr>
        <p:txBody>
          <a:bodyPr wrap="square" rtlCol="0">
            <a:spAutoFit/>
          </a:bodyPr>
          <a:lstStyle/>
          <a:p>
            <a:r>
              <a:rPr lang="en-CA" sz="1400" dirty="0" smtClean="0">
                <a:solidFill>
                  <a:schemeClr val="bg1"/>
                </a:solidFill>
                <a:latin typeface="Times New Roman" pitchFamily="18" charset="0"/>
                <a:cs typeface="Times New Roman" pitchFamily="18" charset="0"/>
              </a:rPr>
              <a:t>      Even </a:t>
            </a:r>
            <a:r>
              <a:rPr lang="en-CA" sz="1400" dirty="0">
                <a:solidFill>
                  <a:schemeClr val="bg1"/>
                </a:solidFill>
                <a:latin typeface="Times New Roman" pitchFamily="18" charset="0"/>
                <a:cs typeface="Times New Roman" pitchFamily="18" charset="0"/>
              </a:rPr>
              <a:t>though Mary O’Neil had us do write-ups on ourselves at the beginning of the course, I </a:t>
            </a:r>
            <a:r>
              <a:rPr lang="en-CA" sz="1400" dirty="0" smtClean="0">
                <a:solidFill>
                  <a:schemeClr val="bg1"/>
                </a:solidFill>
                <a:latin typeface="Times New Roman" pitchFamily="18" charset="0"/>
                <a:cs typeface="Times New Roman" pitchFamily="18" charset="0"/>
              </a:rPr>
              <a:t>partly </a:t>
            </a:r>
            <a:r>
              <a:rPr lang="en-CA" sz="1400" dirty="0">
                <a:solidFill>
                  <a:schemeClr val="bg1"/>
                </a:solidFill>
                <a:latin typeface="Times New Roman" pitchFamily="18" charset="0"/>
                <a:cs typeface="Times New Roman" pitchFamily="18" charset="0"/>
              </a:rPr>
              <a:t>wished we had done more of this type of sharing initially.  Perhaps it was simply a lack of time or interest on my part in reading other’s posts.  Whatever the reason I am glad that we had a chance to revisit a look at our personal lives</a:t>
            </a:r>
            <a:r>
              <a:rPr lang="en-CA" sz="1400" dirty="0" smtClean="0">
                <a:solidFill>
                  <a:schemeClr val="bg1"/>
                </a:solidFill>
                <a:latin typeface="Times New Roman" pitchFamily="18" charset="0"/>
                <a:cs typeface="Times New Roman" pitchFamily="18" charset="0"/>
              </a:rPr>
              <a:t>.</a:t>
            </a:r>
          </a:p>
          <a:p>
            <a:endParaRPr lang="en-CA" sz="1400" dirty="0">
              <a:solidFill>
                <a:schemeClr val="bg1"/>
              </a:solidFill>
              <a:latin typeface="Times New Roman" pitchFamily="18" charset="0"/>
              <a:cs typeface="Times New Roman" pitchFamily="18" charset="0"/>
            </a:endParaRPr>
          </a:p>
          <a:p>
            <a:endParaRPr lang="en-CA" sz="1400" dirty="0" smtClean="0">
              <a:solidFill>
                <a:schemeClr val="bg1"/>
              </a:solidFill>
              <a:latin typeface="Times New Roman" pitchFamily="18" charset="0"/>
              <a:cs typeface="Times New Roman" pitchFamily="18" charset="0"/>
            </a:endParaRPr>
          </a:p>
          <a:p>
            <a:endParaRPr lang="en-CA" sz="1400" dirty="0">
              <a:solidFill>
                <a:schemeClr val="bg1"/>
              </a:solidFill>
              <a:latin typeface="Times New Roman" pitchFamily="18" charset="0"/>
              <a:cs typeface="Times New Roman" pitchFamily="18" charset="0"/>
            </a:endParaRPr>
          </a:p>
        </p:txBody>
      </p:sp>
      <p:pic>
        <p:nvPicPr>
          <p:cNvPr id="10"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75" t="13111" r="19376" b="7111"/>
          <a:stretch/>
        </p:blipFill>
        <p:spPr bwMode="auto">
          <a:xfrm>
            <a:off x="2123728" y="3282816"/>
            <a:ext cx="4387575" cy="3137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993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xit" presetSubtype="0" fill="hold" grpId="1" nodeType="withEffect">
                                  <p:stCondLst>
                                    <p:cond delay="0"/>
                                  </p:stCondLst>
                                  <p:childTnLst>
                                    <p:animEffect transition="out" filter="fade">
                                      <p:cBhvr>
                                        <p:cTn id="18" dur="1000"/>
                                        <p:tgtEl>
                                          <p:spTgt spid="2"/>
                                        </p:tgtEl>
                                      </p:cBhvr>
                                    </p:animEffect>
                                    <p:set>
                                      <p:cBhvr>
                                        <p:cTn id="19" dur="1" fill="hold">
                                          <p:stCondLst>
                                            <p:cond delay="9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par>
                                <p:cTn id="25" presetID="10" presetClass="exit" presetSubtype="0" fill="hold" grpId="1" nodeType="withEffect">
                                  <p:stCondLst>
                                    <p:cond delay="0"/>
                                  </p:stCondLst>
                                  <p:childTnLst>
                                    <p:animEffect transition="out" filter="fade">
                                      <p:cBhvr>
                                        <p:cTn id="26" dur="1000"/>
                                        <p:tgtEl>
                                          <p:spTgt spid="4"/>
                                        </p:tgtEl>
                                      </p:cBhvr>
                                    </p:animEffect>
                                    <p:set>
                                      <p:cBhvr>
                                        <p:cTn id="2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8377"/>
            <a:ext cx="6995396" cy="808132"/>
          </a:xfrm>
        </p:spPr>
      </p:pic>
      <p:sp>
        <p:nvSpPr>
          <p:cNvPr id="3" name="TextBox 2"/>
          <p:cNvSpPr txBox="1"/>
          <p:nvPr/>
        </p:nvSpPr>
        <p:spPr>
          <a:xfrm>
            <a:off x="2339752" y="976469"/>
            <a:ext cx="3456384" cy="461665"/>
          </a:xfrm>
          <a:prstGeom prst="rect">
            <a:avLst/>
          </a:prstGeom>
          <a:noFill/>
        </p:spPr>
        <p:txBody>
          <a:bodyPr wrap="square" rtlCol="0">
            <a:spAutoFit/>
          </a:bodyPr>
          <a:lstStyle/>
          <a:p>
            <a:pPr algn="ctr"/>
            <a:r>
              <a:rPr lang="en-CA" dirty="0" smtClean="0"/>
              <a:t>My </a:t>
            </a:r>
            <a:r>
              <a:rPr lang="en-CA" sz="2400" dirty="0" err="1" smtClean="0">
                <a:solidFill>
                  <a:schemeClr val="bg1"/>
                </a:solidFill>
                <a:latin typeface="Times New Roman" pitchFamily="18" charset="0"/>
                <a:cs typeface="Times New Roman" pitchFamily="18" charset="0"/>
              </a:rPr>
              <a:t>My</a:t>
            </a:r>
            <a:r>
              <a:rPr lang="en-CA" sz="2400" dirty="0" smtClean="0">
                <a:solidFill>
                  <a:schemeClr val="bg1"/>
                </a:solidFill>
                <a:latin typeface="Times New Roman" pitchFamily="18" charset="0"/>
                <a:cs typeface="Times New Roman" pitchFamily="18" charset="0"/>
              </a:rPr>
              <a:t> Mission</a:t>
            </a:r>
            <a:endParaRPr lang="en-CA" sz="2400" dirty="0">
              <a:solidFill>
                <a:schemeClr val="bg1"/>
              </a:solidFill>
              <a:latin typeface="Times New Roman" pitchFamily="18" charset="0"/>
              <a:cs typeface="Times New Roman" pitchFamily="18" charset="0"/>
            </a:endParaRPr>
          </a:p>
        </p:txBody>
      </p:sp>
      <p:sp>
        <p:nvSpPr>
          <p:cNvPr id="2" name="TextBox 1"/>
          <p:cNvSpPr txBox="1"/>
          <p:nvPr/>
        </p:nvSpPr>
        <p:spPr>
          <a:xfrm>
            <a:off x="467544" y="1844824"/>
            <a:ext cx="3816424" cy="1815882"/>
          </a:xfrm>
          <a:prstGeom prst="rect">
            <a:avLst/>
          </a:prstGeom>
          <a:noFill/>
        </p:spPr>
        <p:txBody>
          <a:bodyPr wrap="square" rtlCol="0">
            <a:spAutoFit/>
          </a:bodyPr>
          <a:lstStyle/>
          <a:p>
            <a:r>
              <a:rPr lang="en-CA" sz="1400" dirty="0" smtClean="0">
                <a:solidFill>
                  <a:schemeClr val="bg1"/>
                </a:solidFill>
                <a:latin typeface="Times New Roman" pitchFamily="18" charset="0"/>
                <a:cs typeface="Times New Roman" pitchFamily="18" charset="0"/>
              </a:rPr>
              <a:t>      In </a:t>
            </a:r>
            <a:r>
              <a:rPr lang="en-CA" sz="1400" dirty="0">
                <a:solidFill>
                  <a:schemeClr val="bg1"/>
                </a:solidFill>
                <a:latin typeface="Times New Roman" pitchFamily="18" charset="0"/>
                <a:cs typeface="Times New Roman" pitchFamily="18" charset="0"/>
              </a:rPr>
              <a:t>my original paper I stated that my mission was to, “continue to find lessons, units, programs and strategies that help me be who I am and reflect the ‘core values’ that I have set for myself.”  (Ferneyhough, 2013) This is a perfectly valid goal, and certainly a part of the bigger puzzle, however, I think I need to step back a bit further and look at the big picture.</a:t>
            </a:r>
          </a:p>
        </p:txBody>
      </p:sp>
      <p:sp>
        <p:nvSpPr>
          <p:cNvPr id="4" name="TextBox 3"/>
          <p:cNvSpPr txBox="1"/>
          <p:nvPr/>
        </p:nvSpPr>
        <p:spPr>
          <a:xfrm>
            <a:off x="4836564" y="1844824"/>
            <a:ext cx="4104456" cy="1815882"/>
          </a:xfrm>
          <a:prstGeom prst="rect">
            <a:avLst/>
          </a:prstGeom>
          <a:noFill/>
        </p:spPr>
        <p:txBody>
          <a:bodyPr wrap="square" rtlCol="0">
            <a:spAutoFit/>
          </a:bodyPr>
          <a:lstStyle/>
          <a:p>
            <a:r>
              <a:rPr lang="en-CA" sz="1400" dirty="0" smtClean="0">
                <a:solidFill>
                  <a:schemeClr val="bg1"/>
                </a:solidFill>
                <a:latin typeface="Times New Roman" pitchFamily="18" charset="0"/>
                <a:cs typeface="Times New Roman" pitchFamily="18" charset="0"/>
              </a:rPr>
              <a:t>      In </a:t>
            </a:r>
            <a:r>
              <a:rPr lang="en-CA" sz="1400" dirty="0">
                <a:solidFill>
                  <a:schemeClr val="bg1"/>
                </a:solidFill>
                <a:latin typeface="Times New Roman" pitchFamily="18" charset="0"/>
                <a:cs typeface="Times New Roman" pitchFamily="18" charset="0"/>
              </a:rPr>
              <a:t>OLTD 502 with Randy </a:t>
            </a:r>
            <a:r>
              <a:rPr lang="en-CA" sz="1400" dirty="0" err="1">
                <a:solidFill>
                  <a:schemeClr val="bg1"/>
                </a:solidFill>
                <a:latin typeface="Times New Roman" pitchFamily="18" charset="0"/>
                <a:cs typeface="Times New Roman" pitchFamily="18" charset="0"/>
              </a:rPr>
              <a:t>LaBonte</a:t>
            </a:r>
            <a:r>
              <a:rPr lang="en-CA" sz="1400" dirty="0">
                <a:solidFill>
                  <a:schemeClr val="bg1"/>
                </a:solidFill>
                <a:latin typeface="Times New Roman" pitchFamily="18" charset="0"/>
                <a:cs typeface="Times New Roman" pitchFamily="18" charset="0"/>
              </a:rPr>
              <a:t>, I created a document that outlined a plan that would have me playing a role in the future of ‘Blended Learning’ in SD71.  I initiated a discussion with our Principal of Elementary Education Allen Douglas who is interested in forming a committee who’s primary focus would be to discuss and formulate a plan for alternative options to our traditional brick and mortar classrooms.</a:t>
            </a:r>
          </a:p>
        </p:txBody>
      </p:sp>
      <p:sp>
        <p:nvSpPr>
          <p:cNvPr id="5" name="TextBox 4"/>
          <p:cNvSpPr txBox="1"/>
          <p:nvPr/>
        </p:nvSpPr>
        <p:spPr>
          <a:xfrm>
            <a:off x="1799692" y="3933056"/>
            <a:ext cx="5292588" cy="2246769"/>
          </a:xfrm>
          <a:prstGeom prst="rect">
            <a:avLst/>
          </a:prstGeom>
          <a:noFill/>
        </p:spPr>
        <p:txBody>
          <a:bodyPr wrap="square" rtlCol="0">
            <a:spAutoFit/>
          </a:bodyPr>
          <a:lstStyle/>
          <a:p>
            <a:r>
              <a:rPr lang="en-CA" sz="1400" dirty="0" smtClean="0">
                <a:solidFill>
                  <a:schemeClr val="bg1"/>
                </a:solidFill>
                <a:latin typeface="Times New Roman" pitchFamily="18" charset="0"/>
                <a:cs typeface="Times New Roman" pitchFamily="18" charset="0"/>
              </a:rPr>
              <a:t>      A </a:t>
            </a:r>
            <a:r>
              <a:rPr lang="en-CA" sz="1400" dirty="0">
                <a:solidFill>
                  <a:schemeClr val="bg1"/>
                </a:solidFill>
                <a:latin typeface="Times New Roman" pitchFamily="18" charset="0"/>
                <a:cs typeface="Times New Roman" pitchFamily="18" charset="0"/>
              </a:rPr>
              <a:t>second purpose of this document was to, “be a working document (possibly a website) that will allow me to gather information pertaining to an inquiry question..” (Ferneyhough, 2013).  During the process of creating this document for OLTD 502 I came to the conclusion that my previous inquiry question involving the use of PDA’s in the classroom was simply not big enough.  My goal now is bring this course and this program in line with my goals for the future of this district.  I want </a:t>
            </a:r>
            <a:r>
              <a:rPr lang="en-CA" sz="1400" dirty="0" smtClean="0">
                <a:solidFill>
                  <a:schemeClr val="bg1"/>
                </a:solidFill>
                <a:latin typeface="Times New Roman" pitchFamily="18" charset="0"/>
                <a:cs typeface="Times New Roman" pitchFamily="18" charset="0"/>
              </a:rPr>
              <a:t>to play </a:t>
            </a:r>
            <a:r>
              <a:rPr lang="en-CA" sz="1400" dirty="0">
                <a:solidFill>
                  <a:schemeClr val="bg1"/>
                </a:solidFill>
                <a:latin typeface="Times New Roman" pitchFamily="18" charset="0"/>
                <a:cs typeface="Times New Roman" pitchFamily="18" charset="0"/>
              </a:rPr>
              <a:t>a role in shaping the future education for students in the Comox Valley. That is a mission that I can sink my teeth into.</a:t>
            </a:r>
          </a:p>
        </p:txBody>
      </p:sp>
    </p:spTree>
    <p:extLst>
      <p:ext uri="{BB962C8B-B14F-4D97-AF65-F5344CB8AC3E}">
        <p14:creationId xmlns:p14="http://schemas.microsoft.com/office/powerpoint/2010/main" val="864379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par>
                                <p:cTn id="13" presetID="10" presetClass="exit" presetSubtype="0" fill="hold" grpId="1" nodeType="withEffect">
                                  <p:stCondLst>
                                    <p:cond delay="0"/>
                                  </p:stCondLst>
                                  <p:childTnLst>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3000"/>
                                        <p:tgtEl>
                                          <p:spTgt spid="5"/>
                                        </p:tgtEl>
                                      </p:cBhvr>
                                    </p:animEffec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8377"/>
            <a:ext cx="6995396" cy="808132"/>
          </a:xfrm>
        </p:spPr>
      </p:pic>
      <p:sp>
        <p:nvSpPr>
          <p:cNvPr id="3" name="TextBox 2"/>
          <p:cNvSpPr txBox="1"/>
          <p:nvPr/>
        </p:nvSpPr>
        <p:spPr>
          <a:xfrm>
            <a:off x="2350886" y="976469"/>
            <a:ext cx="3456384" cy="461665"/>
          </a:xfrm>
          <a:prstGeom prst="rect">
            <a:avLst/>
          </a:prstGeom>
          <a:noFill/>
        </p:spPr>
        <p:txBody>
          <a:bodyPr wrap="square" rtlCol="0">
            <a:spAutoFit/>
          </a:bodyPr>
          <a:lstStyle/>
          <a:p>
            <a:pPr algn="ctr"/>
            <a:r>
              <a:rPr lang="en-CA" dirty="0" smtClean="0"/>
              <a:t>My </a:t>
            </a:r>
            <a:r>
              <a:rPr lang="en-CA" sz="2400" dirty="0" smtClean="0">
                <a:solidFill>
                  <a:schemeClr val="bg1"/>
                </a:solidFill>
                <a:latin typeface="Times New Roman" pitchFamily="18" charset="0"/>
                <a:cs typeface="Times New Roman" pitchFamily="18" charset="0"/>
              </a:rPr>
              <a:t>Conclusion</a:t>
            </a:r>
            <a:endParaRPr lang="en-CA" sz="2400" dirty="0">
              <a:solidFill>
                <a:schemeClr val="bg1"/>
              </a:solidFill>
              <a:latin typeface="Times New Roman" pitchFamily="18" charset="0"/>
              <a:cs typeface="Times New Roman" pitchFamily="18" charset="0"/>
            </a:endParaRPr>
          </a:p>
        </p:txBody>
      </p:sp>
      <p:sp>
        <p:nvSpPr>
          <p:cNvPr id="2" name="TextBox 1"/>
          <p:cNvSpPr txBox="1"/>
          <p:nvPr/>
        </p:nvSpPr>
        <p:spPr>
          <a:xfrm>
            <a:off x="872683" y="1762551"/>
            <a:ext cx="7344816" cy="2246769"/>
          </a:xfrm>
          <a:prstGeom prst="rect">
            <a:avLst/>
          </a:prstGeom>
          <a:noFill/>
        </p:spPr>
        <p:txBody>
          <a:bodyPr wrap="square" rtlCol="0">
            <a:spAutoFit/>
          </a:bodyPr>
          <a:lstStyle/>
          <a:p>
            <a:r>
              <a:rPr lang="en-CA" sz="1400" dirty="0" smtClean="0">
                <a:solidFill>
                  <a:schemeClr val="bg1"/>
                </a:solidFill>
                <a:latin typeface="Times New Roman" pitchFamily="18" charset="0"/>
                <a:cs typeface="Times New Roman" pitchFamily="18" charset="0"/>
              </a:rPr>
              <a:t>      In </a:t>
            </a:r>
            <a:r>
              <a:rPr lang="en-CA" sz="1400" dirty="0">
                <a:solidFill>
                  <a:schemeClr val="bg1"/>
                </a:solidFill>
                <a:latin typeface="Times New Roman" pitchFamily="18" charset="0"/>
                <a:cs typeface="Times New Roman" pitchFamily="18" charset="0"/>
              </a:rPr>
              <a:t>conclusion, I have enjoyed the structure of classifying my thoughts and learnings into the three categories of beliefs, identity, and mission.  It has helped to simplify the mass of information and ideas in which we have immersed ourselves and each other.  I am also thankful for the reminder that this was an exercise in analysing our beliefs as they relate to online learning.  As beneficial as it is to analyse and critique our own practice it is important to remember why we are here in this course.  Finally, as mentioned in my Mission section as well as my previous concluding statement, I am determined to aid  my district, my school, as well as my own practice in blurring the lines between our traditional brick and mortar classrooms and a future blended model, in whatever form that may eventually take.  I believe that this course has taken me a large step forward in attaining that goal.</a:t>
            </a:r>
          </a:p>
        </p:txBody>
      </p:sp>
    </p:spTree>
    <p:extLst>
      <p:ext uri="{BB962C8B-B14F-4D97-AF65-F5344CB8AC3E}">
        <p14:creationId xmlns:p14="http://schemas.microsoft.com/office/powerpoint/2010/main" val="4166739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8377"/>
            <a:ext cx="6995396" cy="808132"/>
          </a:xfrm>
        </p:spPr>
      </p:pic>
      <p:sp>
        <p:nvSpPr>
          <p:cNvPr id="3" name="TextBox 2"/>
          <p:cNvSpPr txBox="1"/>
          <p:nvPr/>
        </p:nvSpPr>
        <p:spPr>
          <a:xfrm>
            <a:off x="2333555" y="749648"/>
            <a:ext cx="3456384" cy="461665"/>
          </a:xfrm>
          <a:prstGeom prst="rect">
            <a:avLst/>
          </a:prstGeom>
          <a:noFill/>
        </p:spPr>
        <p:txBody>
          <a:bodyPr wrap="square" rtlCol="0">
            <a:spAutoFit/>
          </a:bodyPr>
          <a:lstStyle/>
          <a:p>
            <a:pPr algn="ctr"/>
            <a:r>
              <a:rPr lang="en-CA" dirty="0" smtClean="0"/>
              <a:t>My </a:t>
            </a:r>
            <a:r>
              <a:rPr lang="en-CA" sz="2400" dirty="0" smtClean="0">
                <a:solidFill>
                  <a:schemeClr val="bg1"/>
                </a:solidFill>
                <a:latin typeface="Times New Roman" pitchFamily="18" charset="0"/>
                <a:cs typeface="Times New Roman" pitchFamily="18" charset="0"/>
              </a:rPr>
              <a:t>References</a:t>
            </a:r>
            <a:endParaRPr lang="en-CA" sz="2400" dirty="0">
              <a:solidFill>
                <a:schemeClr val="bg1"/>
              </a:solidFill>
              <a:latin typeface="Times New Roman" pitchFamily="18" charset="0"/>
              <a:cs typeface="Times New Roman" pitchFamily="18" charset="0"/>
            </a:endParaRPr>
          </a:p>
        </p:txBody>
      </p:sp>
      <p:sp>
        <p:nvSpPr>
          <p:cNvPr id="2" name="TextBox 1"/>
          <p:cNvSpPr txBox="1"/>
          <p:nvPr/>
        </p:nvSpPr>
        <p:spPr>
          <a:xfrm>
            <a:off x="833218" y="1340768"/>
            <a:ext cx="6840760" cy="4955203"/>
          </a:xfrm>
          <a:prstGeom prst="rect">
            <a:avLst/>
          </a:prstGeom>
          <a:noFill/>
        </p:spPr>
        <p:txBody>
          <a:bodyPr wrap="square" rtlCol="0">
            <a:spAutoFit/>
          </a:bodyPr>
          <a:lstStyle/>
          <a:p>
            <a:r>
              <a:rPr lang="en-CA" sz="1600" dirty="0">
                <a:solidFill>
                  <a:schemeClr val="bg1"/>
                </a:solidFill>
                <a:latin typeface="Times New Roman" pitchFamily="18" charset="0"/>
                <a:cs typeface="Times New Roman" pitchFamily="18" charset="0"/>
              </a:rPr>
              <a:t>Ferneyhough, A. (2013). </a:t>
            </a:r>
            <a:r>
              <a:rPr lang="en-CA" sz="1600" i="1" dirty="0">
                <a:solidFill>
                  <a:schemeClr val="bg1"/>
                </a:solidFill>
                <a:latin typeface="Times New Roman" pitchFamily="18" charset="0"/>
                <a:cs typeface="Times New Roman" pitchFamily="18" charset="0"/>
              </a:rPr>
              <a:t>Final assignment </a:t>
            </a:r>
            <a:r>
              <a:rPr lang="en-CA" sz="1600" i="1" dirty="0" err="1">
                <a:solidFill>
                  <a:schemeClr val="bg1"/>
                </a:solidFill>
                <a:latin typeface="Times New Roman" pitchFamily="18" charset="0"/>
                <a:cs typeface="Times New Roman" pitchFamily="18" charset="0"/>
              </a:rPr>
              <a:t>oltd</a:t>
            </a:r>
            <a:r>
              <a:rPr lang="en-CA" sz="1600" i="1" dirty="0">
                <a:solidFill>
                  <a:schemeClr val="bg1"/>
                </a:solidFill>
                <a:latin typeface="Times New Roman" pitchFamily="18" charset="0"/>
                <a:cs typeface="Times New Roman" pitchFamily="18" charset="0"/>
              </a:rPr>
              <a:t> 502</a:t>
            </a:r>
            <a:r>
              <a:rPr lang="en-CA" sz="1600" dirty="0">
                <a:solidFill>
                  <a:schemeClr val="bg1"/>
                </a:solidFill>
                <a:latin typeface="Times New Roman" pitchFamily="18" charset="0"/>
                <a:cs typeface="Times New Roman" pitchFamily="18" charset="0"/>
              </a:rPr>
              <a:t>. </a:t>
            </a:r>
            <a:r>
              <a:rPr lang="en-CA" sz="1600" dirty="0" smtClean="0">
                <a:solidFill>
                  <a:schemeClr val="bg1"/>
                </a:solidFill>
                <a:latin typeface="Times New Roman" pitchFamily="18" charset="0"/>
                <a:cs typeface="Times New Roman" pitchFamily="18" charset="0"/>
              </a:rPr>
              <a:t>Vancouver </a:t>
            </a:r>
            <a:r>
              <a:rPr lang="en-CA" sz="1600" dirty="0">
                <a:solidFill>
                  <a:schemeClr val="bg1"/>
                </a:solidFill>
                <a:latin typeface="Times New Roman" pitchFamily="18" charset="0"/>
                <a:cs typeface="Times New Roman" pitchFamily="18" charset="0"/>
              </a:rPr>
              <a:t>Island University, Nanaimo, Canada</a:t>
            </a:r>
            <a:r>
              <a:rPr lang="en-CA" sz="1600" dirty="0" smtClean="0">
                <a:solidFill>
                  <a:schemeClr val="bg1"/>
                </a:solidFill>
                <a:latin typeface="Times New Roman" pitchFamily="18" charset="0"/>
                <a:cs typeface="Times New Roman" pitchFamily="18" charset="0"/>
              </a:rPr>
              <a:t>.</a:t>
            </a:r>
          </a:p>
          <a:p>
            <a:endParaRPr lang="en-CA" sz="1600" dirty="0" smtClean="0">
              <a:solidFill>
                <a:schemeClr val="bg1"/>
              </a:solidFill>
              <a:latin typeface="Times New Roman" pitchFamily="18" charset="0"/>
              <a:cs typeface="Times New Roman" pitchFamily="18" charset="0"/>
            </a:endParaRPr>
          </a:p>
          <a:p>
            <a:r>
              <a:rPr lang="en-CA" sz="1600" dirty="0" smtClean="0">
                <a:solidFill>
                  <a:schemeClr val="bg1"/>
                </a:solidFill>
                <a:latin typeface="Times New Roman" pitchFamily="18" charset="0"/>
                <a:cs typeface="Times New Roman" pitchFamily="18" charset="0"/>
              </a:rPr>
              <a:t>Ferneyhough</a:t>
            </a:r>
            <a:r>
              <a:rPr lang="en-CA" sz="1600" dirty="0">
                <a:solidFill>
                  <a:schemeClr val="bg1"/>
                </a:solidFill>
                <a:latin typeface="Times New Roman" pitchFamily="18" charset="0"/>
                <a:cs typeface="Times New Roman" pitchFamily="18" charset="0"/>
              </a:rPr>
              <a:t>, A. (2013). </a:t>
            </a:r>
            <a:r>
              <a:rPr lang="en-CA" sz="1600" i="1" dirty="0">
                <a:solidFill>
                  <a:schemeClr val="bg1"/>
                </a:solidFill>
                <a:latin typeface="Times New Roman" pitchFamily="18" charset="0"/>
                <a:cs typeface="Times New Roman" pitchFamily="18" charset="0"/>
              </a:rPr>
              <a:t>My philosophy of online communication and how it relates to online learning</a:t>
            </a:r>
            <a:r>
              <a:rPr lang="en-CA" sz="1600" dirty="0" smtClean="0">
                <a:solidFill>
                  <a:schemeClr val="bg1"/>
                </a:solidFill>
                <a:latin typeface="Times New Roman" pitchFamily="18" charset="0"/>
                <a:cs typeface="Times New Roman" pitchFamily="18" charset="0"/>
              </a:rPr>
              <a:t>. </a:t>
            </a:r>
            <a:r>
              <a:rPr lang="en-CA" sz="1600" dirty="0">
                <a:solidFill>
                  <a:schemeClr val="bg1"/>
                </a:solidFill>
                <a:latin typeface="Times New Roman" pitchFamily="18" charset="0"/>
                <a:cs typeface="Times New Roman" pitchFamily="18" charset="0"/>
              </a:rPr>
              <a:t>Vancouver Island University, Nanaimo, Canada</a:t>
            </a:r>
            <a:r>
              <a:rPr lang="en-CA" sz="1600" dirty="0" smtClean="0">
                <a:solidFill>
                  <a:schemeClr val="bg1"/>
                </a:solidFill>
                <a:latin typeface="Times New Roman" pitchFamily="18" charset="0"/>
                <a:cs typeface="Times New Roman" pitchFamily="18" charset="0"/>
              </a:rPr>
              <a:t>.</a:t>
            </a:r>
          </a:p>
          <a:p>
            <a:endParaRPr lang="en-CA" sz="1600" dirty="0">
              <a:solidFill>
                <a:schemeClr val="bg1"/>
              </a:solidFill>
              <a:latin typeface="Times New Roman" pitchFamily="18" charset="0"/>
              <a:cs typeface="Times New Roman" pitchFamily="18" charset="0"/>
            </a:endParaRPr>
          </a:p>
          <a:p>
            <a:r>
              <a:rPr lang="en-CA" sz="1600" dirty="0" smtClean="0">
                <a:solidFill>
                  <a:schemeClr val="bg1"/>
                </a:solidFill>
              </a:rPr>
              <a:t>Kahn</a:t>
            </a:r>
            <a:r>
              <a:rPr lang="en-CA" sz="1600" dirty="0">
                <a:solidFill>
                  <a:schemeClr val="bg1"/>
                </a:solidFill>
              </a:rPr>
              <a:t>, S. (2011). </a:t>
            </a:r>
            <a:r>
              <a:rPr lang="en-CA" sz="1600" i="1" dirty="0">
                <a:solidFill>
                  <a:schemeClr val="bg1"/>
                </a:solidFill>
              </a:rPr>
              <a:t>Salman khan talk at ted 2011 (from ted.com)</a:t>
            </a:r>
            <a:r>
              <a:rPr lang="en-CA" sz="1600" dirty="0">
                <a:solidFill>
                  <a:schemeClr val="bg1"/>
                </a:solidFill>
              </a:rPr>
              <a:t> [Web]. Retrieved from </a:t>
            </a:r>
            <a:r>
              <a:rPr lang="en-CA" sz="1600" dirty="0" smtClean="0">
                <a:solidFill>
                  <a:schemeClr val="bg1"/>
                </a:solidFill>
                <a:hlinkClick r:id="rId3"/>
              </a:rPr>
              <a:t>https</a:t>
            </a:r>
            <a:r>
              <a:rPr lang="en-CA" sz="1600" dirty="0">
                <a:solidFill>
                  <a:schemeClr val="bg1"/>
                </a:solidFill>
                <a:hlinkClick r:id="rId3"/>
              </a:rPr>
              <a:t>://www.khanacademy.org/talks-and-interviews/v/salman-khan-talk-at-ted-2011-</a:t>
            </a:r>
            <a:r>
              <a:rPr lang="en-CA" sz="1600" dirty="0" smtClean="0">
                <a:solidFill>
                  <a:schemeClr val="bg1"/>
                </a:solidFill>
                <a:hlinkClick r:id="rId3"/>
              </a:rPr>
              <a:t>-from-ted-com</a:t>
            </a:r>
            <a:endParaRPr lang="en-CA" sz="1600" dirty="0" smtClean="0">
              <a:solidFill>
                <a:schemeClr val="bg1"/>
              </a:solidFill>
            </a:endParaRPr>
          </a:p>
          <a:p>
            <a:endParaRPr lang="en-CA" sz="1600" dirty="0">
              <a:solidFill>
                <a:schemeClr val="bg1"/>
              </a:solidFill>
            </a:endParaRPr>
          </a:p>
          <a:p>
            <a:r>
              <a:rPr lang="en-CA" sz="1600" dirty="0" err="1">
                <a:solidFill>
                  <a:schemeClr val="bg1"/>
                </a:solidFill>
              </a:rPr>
              <a:t>Kear</a:t>
            </a:r>
            <a:r>
              <a:rPr lang="en-CA" sz="1600" dirty="0">
                <a:solidFill>
                  <a:schemeClr val="bg1"/>
                </a:solidFill>
              </a:rPr>
              <a:t>, K. (2011). </a:t>
            </a:r>
            <a:r>
              <a:rPr lang="en-CA" sz="1600" i="1" dirty="0">
                <a:solidFill>
                  <a:schemeClr val="bg1"/>
                </a:solidFill>
              </a:rPr>
              <a:t>Online and Social Networking Communities: a Best Practice Guide for </a:t>
            </a:r>
            <a:r>
              <a:rPr lang="en-CA" sz="1600" i="1" dirty="0" smtClean="0">
                <a:solidFill>
                  <a:schemeClr val="bg1"/>
                </a:solidFill>
              </a:rPr>
              <a:t>Educators</a:t>
            </a:r>
            <a:r>
              <a:rPr lang="en-CA" sz="1600" dirty="0">
                <a:solidFill>
                  <a:schemeClr val="bg1"/>
                </a:solidFill>
              </a:rPr>
              <a:t>. New York and London: </a:t>
            </a:r>
            <a:r>
              <a:rPr lang="en-CA" sz="1600" dirty="0" err="1">
                <a:solidFill>
                  <a:schemeClr val="bg1"/>
                </a:solidFill>
              </a:rPr>
              <a:t>Routledge</a:t>
            </a:r>
            <a:r>
              <a:rPr lang="en-CA" sz="1600" dirty="0" smtClean="0">
                <a:solidFill>
                  <a:schemeClr val="bg1"/>
                </a:solidFill>
              </a:rPr>
              <a:t>.</a:t>
            </a:r>
          </a:p>
          <a:p>
            <a:endParaRPr lang="en-CA" sz="1600" dirty="0">
              <a:solidFill>
                <a:schemeClr val="bg1"/>
              </a:solidFill>
            </a:endParaRPr>
          </a:p>
          <a:p>
            <a:r>
              <a:rPr lang="en-CA" sz="1600" dirty="0">
                <a:solidFill>
                  <a:schemeClr val="bg1"/>
                </a:solidFill>
              </a:rPr>
              <a:t>Kloppenburg, J. (2013, Feb 06). [Web log message]. Retrieved from </a:t>
            </a:r>
            <a:r>
              <a:rPr lang="en-CA" sz="1600" dirty="0">
                <a:solidFill>
                  <a:schemeClr val="bg1"/>
                </a:solidFill>
                <a:hlinkClick r:id="rId4"/>
              </a:rPr>
              <a:t>https://</a:t>
            </a:r>
            <a:r>
              <a:rPr lang="en-CA" sz="1600" dirty="0" smtClean="0">
                <a:solidFill>
                  <a:schemeClr val="bg1"/>
                </a:solidFill>
                <a:hlinkClick r:id="rId4"/>
              </a:rPr>
              <a:t>d2l.viu.ca/d2l/le/content/18838/viewContent/74498/View?ou=18838</a:t>
            </a:r>
            <a:endParaRPr lang="en-CA" sz="1600" dirty="0" smtClean="0">
              <a:solidFill>
                <a:schemeClr val="bg1"/>
              </a:solidFill>
            </a:endParaRPr>
          </a:p>
          <a:p>
            <a:endParaRPr lang="en-CA" sz="1600" dirty="0" smtClean="0">
              <a:solidFill>
                <a:schemeClr val="bg1"/>
              </a:solidFill>
            </a:endParaRPr>
          </a:p>
          <a:p>
            <a:r>
              <a:rPr lang="en-CA" sz="1600" dirty="0">
                <a:solidFill>
                  <a:schemeClr val="bg1"/>
                </a:solidFill>
                <a:latin typeface="Times New Roman" pitchFamily="18" charset="0"/>
                <a:cs typeface="Times New Roman" pitchFamily="18" charset="0"/>
              </a:rPr>
              <a:t>Luxenburg, A. (Early 2000’s). Speaking to a group of </a:t>
            </a:r>
            <a:r>
              <a:rPr lang="en-CA" sz="1600" dirty="0" smtClean="0">
                <a:solidFill>
                  <a:schemeClr val="bg1"/>
                </a:solidFill>
                <a:latin typeface="Times New Roman" pitchFamily="18" charset="0"/>
                <a:cs typeface="Times New Roman" pitchFamily="18" charset="0"/>
              </a:rPr>
              <a:t>Administrators </a:t>
            </a:r>
            <a:r>
              <a:rPr lang="en-CA" sz="1600" dirty="0">
                <a:solidFill>
                  <a:schemeClr val="bg1"/>
                </a:solidFill>
                <a:latin typeface="Times New Roman" pitchFamily="18" charset="0"/>
                <a:cs typeface="Times New Roman" pitchFamily="18" charset="0"/>
              </a:rPr>
              <a:t>and School Board Trustees. Lecture conducted from Kingfisher Resort, Courtenay</a:t>
            </a:r>
            <a:r>
              <a:rPr lang="en-CA" sz="1600" dirty="0" smtClean="0">
                <a:solidFill>
                  <a:schemeClr val="bg1"/>
                </a:solidFill>
                <a:latin typeface="Times New Roman" pitchFamily="18" charset="0"/>
                <a:cs typeface="Times New Roman" pitchFamily="18" charset="0"/>
              </a:rPr>
              <a:t>.</a:t>
            </a:r>
          </a:p>
          <a:p>
            <a:endParaRPr lang="en-CA" sz="1600" dirty="0">
              <a:solidFill>
                <a:schemeClr val="bg1"/>
              </a:solidFill>
              <a:latin typeface="Times New Roman" pitchFamily="18" charset="0"/>
              <a:cs typeface="Times New Roman" pitchFamily="18" charset="0"/>
            </a:endParaRPr>
          </a:p>
          <a:p>
            <a:endParaRPr lang="en-CA" sz="1200" dirty="0">
              <a:solidFill>
                <a:schemeClr val="bg1"/>
              </a:solidFill>
            </a:endParaRPr>
          </a:p>
        </p:txBody>
      </p:sp>
    </p:spTree>
    <p:extLst>
      <p:ext uri="{BB962C8B-B14F-4D97-AF65-F5344CB8AC3E}">
        <p14:creationId xmlns:p14="http://schemas.microsoft.com/office/powerpoint/2010/main" val="1795675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1800" dirty="0" smtClean="0">
                <a:solidFill>
                  <a:schemeClr val="bg1"/>
                </a:solidFill>
              </a:rPr>
              <a:t>Running Head:   MY PHILOSOPHY OF ONLINE FACILITATION/LEARNING                    1</a:t>
            </a:r>
            <a:br>
              <a:rPr lang="en-CA" sz="1800" dirty="0" smtClean="0">
                <a:solidFill>
                  <a:schemeClr val="bg1"/>
                </a:solidFill>
              </a:rPr>
            </a:br>
            <a:endParaRPr lang="en-CA" sz="1800" dirty="0">
              <a:solidFill>
                <a:schemeClr val="bg1"/>
              </a:solidFill>
            </a:endParaRPr>
          </a:p>
        </p:txBody>
      </p:sp>
      <p:sp>
        <p:nvSpPr>
          <p:cNvPr id="3" name="Content Placeholder 2"/>
          <p:cNvSpPr>
            <a:spLocks noGrp="1"/>
          </p:cNvSpPr>
          <p:nvPr>
            <p:ph idx="1"/>
          </p:nvPr>
        </p:nvSpPr>
        <p:spPr>
          <a:xfrm>
            <a:off x="467544" y="1268760"/>
            <a:ext cx="8229600" cy="4525963"/>
          </a:xfrm>
        </p:spPr>
        <p:txBody>
          <a:bodyPr/>
          <a:lstStyle/>
          <a:p>
            <a:pPr marL="0" indent="0" algn="ctr">
              <a:buNone/>
            </a:pPr>
            <a:endParaRPr lang="en-CA" sz="2400" dirty="0" smtClean="0">
              <a:solidFill>
                <a:schemeClr val="bg1"/>
              </a:solidFill>
            </a:endParaRPr>
          </a:p>
          <a:p>
            <a:pPr marL="0" indent="0" algn="ctr">
              <a:buNone/>
            </a:pPr>
            <a:endParaRPr lang="en-CA" sz="2400" dirty="0" smtClean="0">
              <a:solidFill>
                <a:schemeClr val="bg1"/>
              </a:solidFill>
            </a:endParaRPr>
          </a:p>
          <a:p>
            <a:pPr marL="0" indent="0" algn="ctr">
              <a:buNone/>
            </a:pPr>
            <a:r>
              <a:rPr lang="en-CA" sz="2400" dirty="0" smtClean="0">
                <a:solidFill>
                  <a:schemeClr val="bg1"/>
                </a:solidFill>
                <a:latin typeface="Times New Roman" pitchFamily="18" charset="0"/>
                <a:cs typeface="Times New Roman" pitchFamily="18" charset="0"/>
              </a:rPr>
              <a:t>My </a:t>
            </a:r>
            <a:r>
              <a:rPr lang="en-CA" sz="2400" dirty="0">
                <a:solidFill>
                  <a:schemeClr val="bg1"/>
                </a:solidFill>
                <a:latin typeface="Times New Roman" pitchFamily="18" charset="0"/>
                <a:cs typeface="Times New Roman" pitchFamily="18" charset="0"/>
              </a:rPr>
              <a:t>Philosophy of Online Communication </a:t>
            </a:r>
          </a:p>
          <a:p>
            <a:pPr marL="0" indent="0" algn="ctr">
              <a:buNone/>
            </a:pPr>
            <a:r>
              <a:rPr lang="en-CA" sz="2400" dirty="0">
                <a:solidFill>
                  <a:schemeClr val="bg1"/>
                </a:solidFill>
                <a:latin typeface="Times New Roman" pitchFamily="18" charset="0"/>
                <a:cs typeface="Times New Roman" pitchFamily="18" charset="0"/>
              </a:rPr>
              <a:t>and How it Relates to Online Learning</a:t>
            </a:r>
          </a:p>
          <a:p>
            <a:pPr marL="0" indent="0" algn="ctr">
              <a:buNone/>
            </a:pPr>
            <a:r>
              <a:rPr lang="en-CA" sz="2400" dirty="0">
                <a:solidFill>
                  <a:schemeClr val="bg1"/>
                </a:solidFill>
                <a:latin typeface="Times New Roman" pitchFamily="18" charset="0"/>
                <a:cs typeface="Times New Roman" pitchFamily="18" charset="0"/>
              </a:rPr>
              <a:t>Andrew Ferneyhough</a:t>
            </a:r>
          </a:p>
          <a:p>
            <a:pPr marL="0" indent="0" algn="ctr">
              <a:buNone/>
            </a:pPr>
            <a:r>
              <a:rPr lang="en-CA" sz="2400" dirty="0">
                <a:solidFill>
                  <a:schemeClr val="bg1"/>
                </a:solidFill>
                <a:latin typeface="Times New Roman" pitchFamily="18" charset="0"/>
                <a:cs typeface="Times New Roman" pitchFamily="18" charset="0"/>
              </a:rPr>
              <a:t>OLTD 503</a:t>
            </a:r>
          </a:p>
          <a:p>
            <a:pPr marL="0" indent="0" algn="ctr">
              <a:buNone/>
            </a:pPr>
            <a:r>
              <a:rPr lang="en-CA" sz="2400" dirty="0">
                <a:solidFill>
                  <a:schemeClr val="bg1"/>
                </a:solidFill>
                <a:latin typeface="Times New Roman" pitchFamily="18" charset="0"/>
                <a:cs typeface="Times New Roman" pitchFamily="18" charset="0"/>
              </a:rPr>
              <a:t>Vancouver Island University</a:t>
            </a:r>
          </a:p>
          <a:p>
            <a:endParaRPr lang="en-CA" dirty="0"/>
          </a:p>
        </p:txBody>
      </p:sp>
      <p:sp>
        <p:nvSpPr>
          <p:cNvPr id="4" name="TextBox 3"/>
          <p:cNvSpPr txBox="1"/>
          <p:nvPr/>
        </p:nvSpPr>
        <p:spPr>
          <a:xfrm rot="20068043">
            <a:off x="2350776" y="1749552"/>
            <a:ext cx="1152128" cy="646331"/>
          </a:xfrm>
          <a:prstGeom prst="rect">
            <a:avLst/>
          </a:prstGeom>
          <a:noFill/>
        </p:spPr>
        <p:txBody>
          <a:bodyPr wrap="square" rtlCol="0">
            <a:spAutoFit/>
          </a:bodyPr>
          <a:lstStyle/>
          <a:p>
            <a:r>
              <a:rPr lang="en-CA" dirty="0" smtClean="0">
                <a:solidFill>
                  <a:srgbClr val="FF0000"/>
                </a:solidFill>
              </a:rPr>
              <a:t>Modified</a:t>
            </a:r>
          </a:p>
          <a:p>
            <a:endParaRPr lang="en-CA" dirty="0"/>
          </a:p>
        </p:txBody>
      </p:sp>
      <p:sp>
        <p:nvSpPr>
          <p:cNvPr id="5" name="Freeform 4"/>
          <p:cNvSpPr/>
          <p:nvPr/>
        </p:nvSpPr>
        <p:spPr>
          <a:xfrm>
            <a:off x="2398371" y="2276872"/>
            <a:ext cx="129612" cy="59863"/>
          </a:xfrm>
          <a:custGeom>
            <a:avLst/>
            <a:gdLst>
              <a:gd name="connsiteX0" fmla="*/ 0 w 146623"/>
              <a:gd name="connsiteY0" fmla="*/ 537 h 116701"/>
              <a:gd name="connsiteX1" fmla="*/ 87086 w 146623"/>
              <a:gd name="connsiteY1" fmla="*/ 116651 h 116701"/>
              <a:gd name="connsiteX2" fmla="*/ 145143 w 146623"/>
              <a:gd name="connsiteY2" fmla="*/ 15051 h 116701"/>
              <a:gd name="connsiteX3" fmla="*/ 130628 w 146623"/>
              <a:gd name="connsiteY3" fmla="*/ 537 h 116701"/>
              <a:gd name="connsiteX4" fmla="*/ 130628 w 146623"/>
              <a:gd name="connsiteY4" fmla="*/ 537 h 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23" h="116701">
                <a:moveTo>
                  <a:pt x="0" y="537"/>
                </a:moveTo>
                <a:cubicBezTo>
                  <a:pt x="31448" y="57384"/>
                  <a:pt x="62896" y="114232"/>
                  <a:pt x="87086" y="116651"/>
                </a:cubicBezTo>
                <a:cubicBezTo>
                  <a:pt x="111276" y="119070"/>
                  <a:pt x="137886" y="34403"/>
                  <a:pt x="145143" y="15051"/>
                </a:cubicBezTo>
                <a:cubicBezTo>
                  <a:pt x="152400" y="-4301"/>
                  <a:pt x="130628" y="537"/>
                  <a:pt x="130628" y="537"/>
                </a:cubicBezTo>
                <a:lnTo>
                  <a:pt x="130628" y="537"/>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rot="20068043">
            <a:off x="2468293" y="136334"/>
            <a:ext cx="1110039" cy="615553"/>
          </a:xfrm>
          <a:prstGeom prst="rect">
            <a:avLst/>
          </a:prstGeom>
          <a:noFill/>
        </p:spPr>
        <p:txBody>
          <a:bodyPr wrap="square" rtlCol="0">
            <a:spAutoFit/>
          </a:bodyPr>
          <a:lstStyle/>
          <a:p>
            <a:r>
              <a:rPr lang="en-CA" sz="1600" dirty="0" smtClean="0">
                <a:solidFill>
                  <a:srgbClr val="FF0000"/>
                </a:solidFill>
              </a:rPr>
              <a:t>Modified</a:t>
            </a:r>
          </a:p>
          <a:p>
            <a:endParaRPr lang="en-CA" dirty="0"/>
          </a:p>
        </p:txBody>
      </p:sp>
      <p:sp>
        <p:nvSpPr>
          <p:cNvPr id="8" name="Freeform 7"/>
          <p:cNvSpPr/>
          <p:nvPr/>
        </p:nvSpPr>
        <p:spPr>
          <a:xfrm>
            <a:off x="2527983" y="548680"/>
            <a:ext cx="96625" cy="106132"/>
          </a:xfrm>
          <a:custGeom>
            <a:avLst/>
            <a:gdLst>
              <a:gd name="connsiteX0" fmla="*/ 0 w 146623"/>
              <a:gd name="connsiteY0" fmla="*/ 537 h 116701"/>
              <a:gd name="connsiteX1" fmla="*/ 87086 w 146623"/>
              <a:gd name="connsiteY1" fmla="*/ 116651 h 116701"/>
              <a:gd name="connsiteX2" fmla="*/ 145143 w 146623"/>
              <a:gd name="connsiteY2" fmla="*/ 15051 h 116701"/>
              <a:gd name="connsiteX3" fmla="*/ 130628 w 146623"/>
              <a:gd name="connsiteY3" fmla="*/ 537 h 116701"/>
              <a:gd name="connsiteX4" fmla="*/ 130628 w 146623"/>
              <a:gd name="connsiteY4" fmla="*/ 537 h 11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23" h="116701">
                <a:moveTo>
                  <a:pt x="0" y="537"/>
                </a:moveTo>
                <a:cubicBezTo>
                  <a:pt x="31448" y="57384"/>
                  <a:pt x="62896" y="114232"/>
                  <a:pt x="87086" y="116651"/>
                </a:cubicBezTo>
                <a:cubicBezTo>
                  <a:pt x="111276" y="119070"/>
                  <a:pt x="137886" y="34403"/>
                  <a:pt x="145143" y="15051"/>
                </a:cubicBezTo>
                <a:cubicBezTo>
                  <a:pt x="152400" y="-4301"/>
                  <a:pt x="130628" y="537"/>
                  <a:pt x="130628" y="537"/>
                </a:cubicBezTo>
                <a:lnTo>
                  <a:pt x="130628" y="537"/>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84420167"/>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8377"/>
            <a:ext cx="6995396" cy="808132"/>
          </a:xfrm>
        </p:spPr>
      </p:pic>
      <p:sp>
        <p:nvSpPr>
          <p:cNvPr id="10" name="TextBox 9"/>
          <p:cNvSpPr txBox="1"/>
          <p:nvPr/>
        </p:nvSpPr>
        <p:spPr>
          <a:xfrm>
            <a:off x="827584" y="743062"/>
            <a:ext cx="6768752" cy="461665"/>
          </a:xfrm>
          <a:prstGeom prst="rect">
            <a:avLst/>
          </a:prstGeom>
          <a:noFill/>
        </p:spPr>
        <p:txBody>
          <a:bodyPr wrap="square" rtlCol="0">
            <a:spAutoFit/>
          </a:bodyPr>
          <a:lstStyle/>
          <a:p>
            <a:pPr algn="ctr"/>
            <a:r>
              <a:rPr lang="en-CA" sz="2400" dirty="0" smtClean="0">
                <a:solidFill>
                  <a:schemeClr val="bg1"/>
                </a:solidFill>
                <a:latin typeface="Times New Roman" pitchFamily="18" charset="0"/>
                <a:cs typeface="Times New Roman" pitchFamily="18" charset="0"/>
              </a:rPr>
              <a:t>Introduction</a:t>
            </a:r>
            <a:endParaRPr lang="en-CA" sz="2400" dirty="0">
              <a:solidFill>
                <a:schemeClr val="bg1"/>
              </a:solidFill>
              <a:latin typeface="Times New Roman" pitchFamily="18" charset="0"/>
              <a:cs typeface="Times New Roman" pitchFamily="18" charset="0"/>
            </a:endParaRPr>
          </a:p>
        </p:txBody>
      </p:sp>
      <p:sp>
        <p:nvSpPr>
          <p:cNvPr id="2" name="TextBox 1"/>
          <p:cNvSpPr txBox="1"/>
          <p:nvPr/>
        </p:nvSpPr>
        <p:spPr>
          <a:xfrm>
            <a:off x="483589" y="1252498"/>
            <a:ext cx="8062507" cy="1600438"/>
          </a:xfrm>
          <a:prstGeom prst="rect">
            <a:avLst/>
          </a:prstGeom>
          <a:noFill/>
        </p:spPr>
        <p:txBody>
          <a:bodyPr wrap="square" rtlCol="0">
            <a:spAutoFit/>
          </a:bodyPr>
          <a:lstStyle/>
          <a:p>
            <a:r>
              <a:rPr lang="en-CA" sz="1400" dirty="0">
                <a:solidFill>
                  <a:schemeClr val="bg1"/>
                </a:solidFill>
              </a:rPr>
              <a:t> </a:t>
            </a:r>
            <a:r>
              <a:rPr lang="en-CA" sz="1400" dirty="0" smtClean="0">
                <a:solidFill>
                  <a:schemeClr val="bg1"/>
                </a:solidFill>
              </a:rPr>
              <a:t>      </a:t>
            </a:r>
            <a:r>
              <a:rPr lang="en-CA" sz="1400" dirty="0" smtClean="0">
                <a:solidFill>
                  <a:schemeClr val="bg1"/>
                </a:solidFill>
                <a:latin typeface="Times New Roman" pitchFamily="18" charset="0"/>
                <a:cs typeface="Times New Roman" pitchFamily="18" charset="0"/>
              </a:rPr>
              <a:t>As </a:t>
            </a:r>
            <a:r>
              <a:rPr lang="en-CA" sz="1400" dirty="0">
                <a:solidFill>
                  <a:schemeClr val="bg1"/>
                </a:solidFill>
                <a:latin typeface="Times New Roman" pitchFamily="18" charset="0"/>
                <a:cs typeface="Times New Roman" pitchFamily="18" charset="0"/>
              </a:rPr>
              <a:t>we were given the choice of presenting our final paper in OLTD 503 in the form of an APA style paper or a style of our choice, I thought I might be best served by delivering in a style that combined both options.  With that in mind I have created, and applied, the 21</a:t>
            </a:r>
            <a:r>
              <a:rPr lang="en-CA" sz="1400" baseline="30000" dirty="0">
                <a:solidFill>
                  <a:schemeClr val="bg1"/>
                </a:solidFill>
                <a:latin typeface="Times New Roman" pitchFamily="18" charset="0"/>
                <a:cs typeface="Times New Roman" pitchFamily="18" charset="0"/>
              </a:rPr>
              <a:t>st</a:t>
            </a:r>
            <a:r>
              <a:rPr lang="en-CA" sz="1400" dirty="0">
                <a:solidFill>
                  <a:schemeClr val="bg1"/>
                </a:solidFill>
                <a:latin typeface="Times New Roman" pitchFamily="18" charset="0"/>
                <a:cs typeface="Times New Roman" pitchFamily="18" charset="0"/>
              </a:rPr>
              <a:t> edition of the American </a:t>
            </a:r>
            <a:r>
              <a:rPr lang="en-CA" sz="1400" dirty="0" smtClean="0">
                <a:solidFill>
                  <a:schemeClr val="bg1"/>
                </a:solidFill>
                <a:latin typeface="Times New Roman" pitchFamily="18" charset="0"/>
                <a:cs typeface="Times New Roman" pitchFamily="18" charset="0"/>
              </a:rPr>
              <a:t>Psychological </a:t>
            </a:r>
            <a:r>
              <a:rPr lang="en-CA" sz="1400" dirty="0">
                <a:solidFill>
                  <a:schemeClr val="bg1"/>
                </a:solidFill>
                <a:latin typeface="Times New Roman" pitchFamily="18" charset="0"/>
                <a:cs typeface="Times New Roman" pitchFamily="18" charset="0"/>
              </a:rPr>
              <a:t>Associations’ official writing guide.  I believe it is a good mix of the old and the new.  It keeps with tradition while adding a sense of personality and innovation</a:t>
            </a:r>
            <a:r>
              <a:rPr lang="en-CA" sz="1400" dirty="0" smtClean="0">
                <a:solidFill>
                  <a:schemeClr val="bg1"/>
                </a:solidFill>
                <a:latin typeface="Times New Roman" pitchFamily="18" charset="0"/>
                <a:cs typeface="Times New Roman" pitchFamily="18" charset="0"/>
              </a:rPr>
              <a:t>.</a:t>
            </a:r>
          </a:p>
          <a:p>
            <a:r>
              <a:rPr lang="en-CA" sz="1400" dirty="0">
                <a:solidFill>
                  <a:schemeClr val="bg1"/>
                </a:solidFill>
                <a:latin typeface="Times New Roman" pitchFamily="18" charset="0"/>
                <a:cs typeface="Times New Roman" pitchFamily="18" charset="0"/>
              </a:rPr>
              <a:t> </a:t>
            </a:r>
            <a:r>
              <a:rPr lang="en-CA" sz="1400" dirty="0" smtClean="0">
                <a:solidFill>
                  <a:schemeClr val="bg1"/>
                </a:solidFill>
                <a:latin typeface="Times New Roman" pitchFamily="18" charset="0"/>
                <a:cs typeface="Times New Roman" pitchFamily="18" charset="0"/>
              </a:rPr>
              <a:t>     </a:t>
            </a:r>
          </a:p>
          <a:p>
            <a:r>
              <a:rPr lang="en-CA" sz="1400" dirty="0" smtClean="0">
                <a:solidFill>
                  <a:schemeClr val="bg1"/>
                </a:solidFill>
              </a:rPr>
              <a:t>       </a:t>
            </a:r>
            <a:endParaRPr lang="en-CA" sz="1200" dirty="0">
              <a:solidFill>
                <a:schemeClr val="bg1"/>
              </a:solidFill>
            </a:endParaRPr>
          </a:p>
        </p:txBody>
      </p:sp>
      <p:sp>
        <p:nvSpPr>
          <p:cNvPr id="4" name="TextBox 3"/>
          <p:cNvSpPr txBox="1"/>
          <p:nvPr/>
        </p:nvSpPr>
        <p:spPr>
          <a:xfrm>
            <a:off x="483589" y="5085184"/>
            <a:ext cx="8062507" cy="1600438"/>
          </a:xfrm>
          <a:prstGeom prst="rect">
            <a:avLst/>
          </a:prstGeom>
          <a:noFill/>
        </p:spPr>
        <p:txBody>
          <a:bodyPr wrap="square" rtlCol="0">
            <a:spAutoFit/>
          </a:bodyPr>
          <a:lstStyle/>
          <a:p>
            <a:r>
              <a:rPr lang="en-CA" sz="1400" dirty="0" smtClean="0">
                <a:solidFill>
                  <a:schemeClr val="bg1"/>
                </a:solidFill>
                <a:latin typeface="Times New Roman" pitchFamily="18" charset="0"/>
                <a:cs typeface="Times New Roman" pitchFamily="18" charset="0"/>
              </a:rPr>
              <a:t>      Throughout </a:t>
            </a:r>
            <a:r>
              <a:rPr lang="en-CA" sz="1400" dirty="0">
                <a:solidFill>
                  <a:schemeClr val="bg1"/>
                </a:solidFill>
                <a:latin typeface="Times New Roman" pitchFamily="18" charset="0"/>
                <a:cs typeface="Times New Roman" pitchFamily="18" charset="0"/>
              </a:rPr>
              <a:t>this essay I will quote and paraphrase from my original essay entitled, “My Philosophy of Online Communication and How it Relates to Online Learning” (Ferneyhough, 2013).  I will also refer to several articles referred to me by peers throughout our six week course as well as comments made by these same peers.  I learned much throughout this course, not only through the </a:t>
            </a:r>
            <a:r>
              <a:rPr lang="en-CA" sz="1400" dirty="0" smtClean="0">
                <a:solidFill>
                  <a:schemeClr val="bg1"/>
                </a:solidFill>
                <a:latin typeface="Times New Roman" pitchFamily="18" charset="0"/>
                <a:cs typeface="Times New Roman" pitchFamily="18" charset="0"/>
              </a:rPr>
              <a:t>readings, but </a:t>
            </a:r>
            <a:r>
              <a:rPr lang="en-CA" sz="1400" dirty="0">
                <a:solidFill>
                  <a:schemeClr val="bg1"/>
                </a:solidFill>
                <a:latin typeface="Times New Roman" pitchFamily="18" charset="0"/>
                <a:cs typeface="Times New Roman" pitchFamily="18" charset="0"/>
              </a:rPr>
              <a:t>primarily through my discourse with my fellow students as well as my experience in facilitating my section of the course.  I will stick with the previous entitled sections of beliefs; identity and mission as they provide simple yet powerful </a:t>
            </a:r>
            <a:r>
              <a:rPr lang="en-CA" sz="1400" dirty="0" smtClean="0">
                <a:solidFill>
                  <a:schemeClr val="bg1"/>
                </a:solidFill>
                <a:latin typeface="Times New Roman" pitchFamily="18" charset="0"/>
                <a:cs typeface="Times New Roman" pitchFamily="18" charset="0"/>
              </a:rPr>
              <a:t>distinctions </a:t>
            </a:r>
            <a:r>
              <a:rPr lang="en-CA" sz="1400" dirty="0">
                <a:solidFill>
                  <a:schemeClr val="bg1"/>
                </a:solidFill>
                <a:latin typeface="Times New Roman" pitchFamily="18" charset="0"/>
                <a:cs typeface="Times New Roman" pitchFamily="18" charset="0"/>
              </a:rPr>
              <a:t>on which to base my new found learnings.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031" y="2418798"/>
            <a:ext cx="1800201" cy="2575012"/>
          </a:xfrm>
          <a:prstGeom prst="rect">
            <a:avLst/>
          </a:prstGeom>
        </p:spPr>
      </p:pic>
      <p:pic>
        <p:nvPicPr>
          <p:cNvPr id="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3095" t="24973" r="52857" b="11957"/>
          <a:stretch/>
        </p:blipFill>
        <p:spPr bwMode="auto">
          <a:xfrm>
            <a:off x="3735465" y="2418798"/>
            <a:ext cx="2471321" cy="2575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10064" y="3167695"/>
            <a:ext cx="2245904" cy="1077218"/>
          </a:xfrm>
          <a:prstGeom prst="rect">
            <a:avLst/>
          </a:prstGeom>
          <a:noFill/>
        </p:spPr>
        <p:txBody>
          <a:bodyPr wrap="square" rtlCol="0">
            <a:spAutoFit/>
          </a:bodyPr>
          <a:lstStyle/>
          <a:p>
            <a:r>
              <a:rPr lang="en-CA" sz="1600" b="1" dirty="0" smtClean="0">
                <a:solidFill>
                  <a:schemeClr val="bg1"/>
                </a:solidFill>
              </a:rPr>
              <a:t>“I </a:t>
            </a:r>
            <a:r>
              <a:rPr lang="en-CA" sz="1600" b="1" dirty="0">
                <a:solidFill>
                  <a:schemeClr val="bg1"/>
                </a:solidFill>
              </a:rPr>
              <a:t>really liked the </a:t>
            </a:r>
            <a:r>
              <a:rPr lang="en-CA" sz="1600" b="1" dirty="0" smtClean="0">
                <a:solidFill>
                  <a:schemeClr val="bg1"/>
                </a:solidFill>
              </a:rPr>
              <a:t>honesty </a:t>
            </a:r>
            <a:r>
              <a:rPr lang="en-CA" sz="1600" b="1" dirty="0">
                <a:solidFill>
                  <a:schemeClr val="bg1"/>
                </a:solidFill>
              </a:rPr>
              <a:t>that informed your paper</a:t>
            </a:r>
            <a:r>
              <a:rPr lang="en-CA" sz="1600" b="1" dirty="0" smtClean="0">
                <a:solidFill>
                  <a:schemeClr val="bg1"/>
                </a:solidFill>
              </a:rPr>
              <a:t>.”</a:t>
            </a:r>
          </a:p>
          <a:p>
            <a:r>
              <a:rPr lang="en-CA" sz="1600" b="1" dirty="0">
                <a:solidFill>
                  <a:schemeClr val="bg1"/>
                </a:solidFill>
              </a:rPr>
              <a:t>	</a:t>
            </a:r>
            <a:r>
              <a:rPr lang="en-CA" sz="1600" b="1" dirty="0" smtClean="0">
                <a:solidFill>
                  <a:schemeClr val="bg1"/>
                </a:solidFill>
              </a:rPr>
              <a:t>Kim Lemieux</a:t>
            </a:r>
            <a:endParaRPr lang="en-CA" sz="1600" b="1" dirty="0">
              <a:solidFill>
                <a:schemeClr val="bg1"/>
              </a:solidFill>
            </a:endParaRPr>
          </a:p>
        </p:txBody>
      </p:sp>
    </p:spTree>
    <p:extLst>
      <p:ext uri="{BB962C8B-B14F-4D97-AF65-F5344CB8AC3E}">
        <p14:creationId xmlns:p14="http://schemas.microsoft.com/office/powerpoint/2010/main" val="1712501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8000"/>
                            </p:stCondLst>
                            <p:childTnLst>
                              <p:par>
                                <p:cTn id="13" presetID="10" presetClass="entr" presetSubtype="0" fill="hold" nodeType="after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0"/>
                                        <p:tgtEl>
                                          <p:spTgt spid="8"/>
                                        </p:tgtEl>
                                      </p:cBhvr>
                                    </p:animEffect>
                                  </p:childTnLst>
                                </p:cTn>
                              </p:par>
                            </p:childTnLst>
                          </p:cTn>
                        </p:par>
                        <p:par>
                          <p:cTn id="16" fill="hold">
                            <p:stCondLst>
                              <p:cond delay="15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3000"/>
                                        <p:tgtEl>
                                          <p:spTgt spid="6"/>
                                        </p:tgtEl>
                                      </p:cBhvr>
                                    </p:animEffect>
                                  </p:childTnLst>
                                </p:cTn>
                              </p:par>
                            </p:childTnLst>
                          </p:cTn>
                        </p:par>
                        <p:par>
                          <p:cTn id="20" fill="hold">
                            <p:stCondLst>
                              <p:cond delay="18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3000"/>
                                        <p:tgtEl>
                                          <p:spTgt spid="4"/>
                                        </p:tgtEl>
                                      </p:cBhvr>
                                    </p:animEffect>
                                  </p:childTnLst>
                                </p:cTn>
                              </p:par>
                            </p:childTnLst>
                          </p:cTn>
                        </p:par>
                        <p:par>
                          <p:cTn id="24" fill="hold">
                            <p:stCondLst>
                              <p:cond delay="21000"/>
                            </p:stCondLst>
                            <p:childTnLst>
                              <p:par>
                                <p:cTn id="25" presetID="10" presetClass="exit" presetSubtype="0" fill="hold" grpId="1" nodeType="afterEffect">
                                  <p:stCondLst>
                                    <p:cond delay="2000"/>
                                  </p:stCondLst>
                                  <p:childTnLst>
                                    <p:animEffect transition="out" filter="fade">
                                      <p:cBhvr>
                                        <p:cTn id="26" dur="5000"/>
                                        <p:tgtEl>
                                          <p:spTgt spid="2"/>
                                        </p:tgtEl>
                                      </p:cBhvr>
                                    </p:animEffect>
                                    <p:set>
                                      <p:cBhvr>
                                        <p:cTn id="27" dur="1" fill="hold">
                                          <p:stCondLst>
                                            <p:cond delay="4999"/>
                                          </p:stCondLst>
                                        </p:cTn>
                                        <p:tgtEl>
                                          <p:spTgt spid="2"/>
                                        </p:tgtEl>
                                        <p:attrNameLst>
                                          <p:attrName>style.visibility</p:attrName>
                                        </p:attrNameLst>
                                      </p:cBhvr>
                                      <p:to>
                                        <p:strVal val="hidden"/>
                                      </p:to>
                                    </p:set>
                                  </p:childTnLst>
                                </p:cTn>
                              </p:par>
                            </p:childTnLst>
                          </p:cTn>
                        </p:par>
                        <p:par>
                          <p:cTn id="28" fill="hold">
                            <p:stCondLst>
                              <p:cond delay="28000"/>
                            </p:stCondLst>
                            <p:childTnLst>
                              <p:par>
                                <p:cTn id="29" presetID="10" presetClass="exit" presetSubtype="0" fill="hold" nodeType="afterEffect">
                                  <p:stCondLst>
                                    <p:cond delay="1000"/>
                                  </p:stCondLst>
                                  <p:childTnLst>
                                    <p:animEffect transition="out" filter="fade">
                                      <p:cBhvr>
                                        <p:cTn id="30" dur="3000"/>
                                        <p:tgtEl>
                                          <p:spTgt spid="5"/>
                                        </p:tgtEl>
                                      </p:cBhvr>
                                    </p:animEffect>
                                    <p:set>
                                      <p:cBhvr>
                                        <p:cTn id="31" dur="1" fill="hold">
                                          <p:stCondLst>
                                            <p:cond delay="2999"/>
                                          </p:stCondLst>
                                        </p:cTn>
                                        <p:tgtEl>
                                          <p:spTgt spid="5"/>
                                        </p:tgtEl>
                                        <p:attrNameLst>
                                          <p:attrName>style.visibility</p:attrName>
                                        </p:attrNameLst>
                                      </p:cBhvr>
                                      <p:to>
                                        <p:strVal val="hidden"/>
                                      </p:to>
                                    </p:set>
                                  </p:childTnLst>
                                </p:cTn>
                              </p:par>
                            </p:childTnLst>
                          </p:cTn>
                        </p:par>
                        <p:par>
                          <p:cTn id="32" fill="hold">
                            <p:stCondLst>
                              <p:cond delay="32000"/>
                            </p:stCondLst>
                            <p:childTnLst>
                              <p:par>
                                <p:cTn id="33" presetID="10" presetClass="exit" presetSubtype="0" fill="hold" nodeType="afterEffect">
                                  <p:stCondLst>
                                    <p:cond delay="1000"/>
                                  </p:stCondLst>
                                  <p:childTnLst>
                                    <p:animEffect transition="out" filter="fade">
                                      <p:cBhvr>
                                        <p:cTn id="34" dur="5000"/>
                                        <p:tgtEl>
                                          <p:spTgt spid="8"/>
                                        </p:tgtEl>
                                      </p:cBhvr>
                                    </p:animEffect>
                                    <p:set>
                                      <p:cBhvr>
                                        <p:cTn id="35" dur="1" fill="hold">
                                          <p:stCondLst>
                                            <p:cond delay="4999"/>
                                          </p:stCondLst>
                                        </p:cTn>
                                        <p:tgtEl>
                                          <p:spTgt spid="8"/>
                                        </p:tgtEl>
                                        <p:attrNameLst>
                                          <p:attrName>style.visibility</p:attrName>
                                        </p:attrNameLst>
                                      </p:cBhvr>
                                      <p:to>
                                        <p:strVal val="hidden"/>
                                      </p:to>
                                    </p:set>
                                  </p:childTnLst>
                                </p:cTn>
                              </p:par>
                            </p:childTnLst>
                          </p:cTn>
                        </p:par>
                        <p:par>
                          <p:cTn id="36" fill="hold">
                            <p:stCondLst>
                              <p:cond delay="38000"/>
                            </p:stCondLst>
                            <p:childTnLst>
                              <p:par>
                                <p:cTn id="37" presetID="10" presetClass="exit" presetSubtype="0" fill="hold" grpId="1" nodeType="afterEffect">
                                  <p:stCondLst>
                                    <p:cond delay="0"/>
                                  </p:stCondLst>
                                  <p:childTnLst>
                                    <p:animEffect transition="out" filter="fade">
                                      <p:cBhvr>
                                        <p:cTn id="38" dur="3000"/>
                                        <p:tgtEl>
                                          <p:spTgt spid="6"/>
                                        </p:tgtEl>
                                      </p:cBhvr>
                                    </p:animEffect>
                                    <p:set>
                                      <p:cBhvr>
                                        <p:cTn id="39"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8377"/>
            <a:ext cx="6995396" cy="808132"/>
          </a:xfrm>
        </p:spPr>
      </p:pic>
      <p:sp>
        <p:nvSpPr>
          <p:cNvPr id="2" name="TextBox 1"/>
          <p:cNvSpPr txBox="1"/>
          <p:nvPr/>
        </p:nvSpPr>
        <p:spPr>
          <a:xfrm>
            <a:off x="2339752" y="976469"/>
            <a:ext cx="3456384" cy="461665"/>
          </a:xfrm>
          <a:prstGeom prst="rect">
            <a:avLst/>
          </a:prstGeom>
          <a:noFill/>
        </p:spPr>
        <p:txBody>
          <a:bodyPr wrap="square" rtlCol="0">
            <a:spAutoFit/>
          </a:bodyPr>
          <a:lstStyle/>
          <a:p>
            <a:pPr algn="ctr"/>
            <a:r>
              <a:rPr lang="en-CA" sz="2400" dirty="0" smtClean="0">
                <a:solidFill>
                  <a:schemeClr val="bg1"/>
                </a:solidFill>
                <a:latin typeface="Times New Roman" pitchFamily="18" charset="0"/>
                <a:cs typeface="Times New Roman" pitchFamily="18" charset="0"/>
              </a:rPr>
              <a:t>My Beliefs</a:t>
            </a:r>
            <a:endParaRPr lang="en-CA" sz="2400" dirty="0">
              <a:solidFill>
                <a:schemeClr val="bg1"/>
              </a:solidFill>
              <a:latin typeface="Times New Roman" pitchFamily="18" charset="0"/>
              <a:cs typeface="Times New Roman" pitchFamily="18" charset="0"/>
            </a:endParaRPr>
          </a:p>
        </p:txBody>
      </p:sp>
      <p:sp>
        <p:nvSpPr>
          <p:cNvPr id="3" name="TextBox 2"/>
          <p:cNvSpPr txBox="1"/>
          <p:nvPr/>
        </p:nvSpPr>
        <p:spPr>
          <a:xfrm>
            <a:off x="611560" y="1628800"/>
            <a:ext cx="4104456" cy="4616648"/>
          </a:xfrm>
          <a:prstGeom prst="rect">
            <a:avLst/>
          </a:prstGeom>
          <a:noFill/>
        </p:spPr>
        <p:txBody>
          <a:bodyPr wrap="square" rtlCol="0">
            <a:spAutoFit/>
          </a:bodyPr>
          <a:lstStyle/>
          <a:p>
            <a:r>
              <a:rPr lang="en-CA" sz="1400" dirty="0" smtClean="0">
                <a:solidFill>
                  <a:schemeClr val="bg1"/>
                </a:solidFill>
              </a:rPr>
              <a:t>      In </a:t>
            </a:r>
            <a:r>
              <a:rPr lang="en-CA" sz="1400" dirty="0">
                <a:solidFill>
                  <a:schemeClr val="bg1"/>
                </a:solidFill>
              </a:rPr>
              <a:t>my original paper I improperly referenced a fellow teacher and his views on ‘context’.  I think it is important to come back to that instance when I first heard fellow teacher, and friend, Avi Luxenburg speak about the relevance of placing learning within  a contextual environment as it has shaped, and continues to shape, many of the decisions I make when it comes to my lesson planning (Luxenburg</a:t>
            </a:r>
            <a:r>
              <a:rPr lang="en-CA" sz="1400" dirty="0" smtClean="0">
                <a:solidFill>
                  <a:schemeClr val="bg1"/>
                </a:solidFill>
              </a:rPr>
              <a:t>).</a:t>
            </a:r>
          </a:p>
          <a:p>
            <a:endParaRPr lang="en-CA" sz="1400" dirty="0">
              <a:solidFill>
                <a:schemeClr val="bg1"/>
              </a:solidFill>
            </a:endParaRPr>
          </a:p>
          <a:p>
            <a:r>
              <a:rPr lang="en-CA" sz="1400" dirty="0" smtClean="0">
                <a:solidFill>
                  <a:schemeClr val="bg1"/>
                </a:solidFill>
              </a:rPr>
              <a:t>      He </a:t>
            </a:r>
            <a:r>
              <a:rPr lang="en-CA" sz="1400" dirty="0">
                <a:solidFill>
                  <a:schemeClr val="bg1"/>
                </a:solidFill>
              </a:rPr>
              <a:t>spoke of a student </a:t>
            </a:r>
            <a:r>
              <a:rPr lang="en-CA" sz="1400" dirty="0" smtClean="0">
                <a:solidFill>
                  <a:schemeClr val="bg1"/>
                </a:solidFill>
              </a:rPr>
              <a:t>who was trying </a:t>
            </a:r>
            <a:r>
              <a:rPr lang="en-CA" sz="1400" dirty="0">
                <a:solidFill>
                  <a:schemeClr val="bg1"/>
                </a:solidFill>
              </a:rPr>
              <a:t>to solve a problem with the game </a:t>
            </a:r>
            <a:r>
              <a:rPr lang="en-CA" sz="1400" dirty="0" smtClean="0">
                <a:solidFill>
                  <a:schemeClr val="bg1"/>
                </a:solidFill>
              </a:rPr>
              <a:t>programming </a:t>
            </a:r>
            <a:r>
              <a:rPr lang="en-CA" sz="1400" dirty="0">
                <a:solidFill>
                  <a:schemeClr val="bg1"/>
                </a:solidFill>
              </a:rPr>
              <a:t>with which he was engaged.  In order to solve this problem he had to gain a better understanding of </a:t>
            </a:r>
            <a:r>
              <a:rPr lang="en-CA" sz="1400" dirty="0" smtClean="0">
                <a:solidFill>
                  <a:schemeClr val="bg1"/>
                </a:solidFill>
              </a:rPr>
              <a:t>the Cartesian </a:t>
            </a:r>
            <a:r>
              <a:rPr lang="en-CA" sz="1400" dirty="0">
                <a:solidFill>
                  <a:schemeClr val="bg1"/>
                </a:solidFill>
              </a:rPr>
              <a:t>Coordinate Grid.  This student needed this piece of mathematical information in order to get further along in his journey.  Few things in my career have had such an impact as did this revelation and concept of learning.  One of the many reasons that I am in this program is to continue my pursuit of that Holy Grail of learning opportunities: the ability to make learning a necessity; a desire; a passion.</a:t>
            </a:r>
          </a:p>
        </p:txBody>
      </p:sp>
      <p:sp>
        <p:nvSpPr>
          <p:cNvPr id="4" name="AutoShape 2" descr="data:image/jpeg;base64,/9j/4AAQSkZJRgABAQAAAQABAAD/2wCEAAkGBhQSERUUExQWFRUUGRgYGRgXGRcYHBgXGBUXFRgaGhcYGyYeGBwjHxQXHy8gIycpLCwsGh4xNTAqNSYrLCkBCQoKDgwOGg8PGikkHCQsKSwsKSkpKSkpKSksKSwsKSkpLCwpLCksKSwpKSwsLCwpLCwsLCwsKSwpLCwsLCwpLP/AABEIAP0AxwMBIgACEQEDEQH/xAAcAAABBQEBAQAAAAAAAAAAAAAAAgMEBQYBBwj/xAA+EAABAwIDBAcGBgICAQUBAAABAAIRAyEEMUEFElFhBiJxgZGh8AcTMrHB4RRCUnLR8SOCYpJDU2OywtIz/8QAGQEAAwEBAQAAAAAAAAAAAAAAAAECBAMF/8QAJREAAgICAgICAgMBAAAAAAAAAAECEQMhEjEEQRMyIlFhcYEF/9oADAMBAAIRAxEAPwD3FCEIAEIQgAQhCABCEIAEIVPtvpbhsID76qAR+UXPgMu9JuuwLhC8j217c7luFo8t+oc/9Rl5rG7W9omOxIh1UtadGywHh8Kh5F6LUGz6N3lwPB1C+WvxtYuu8ieZTbMbWb1hUcCdQTInszS+T+B/Gz6rQvmHDdKsbTILcRWkR+Z3hEwtTsL2z4qkYrtFVvMQ4D9wzPampicGe6oWS6M+0vCYzq73uamjKhAn9pmCtYCulkHUIQgAQhCABCEIAEIQgAQhCABCEIAEIQgAUfHY+nRYX1XtY0ZlxgJnbW2aeFourVXQ1o7ydAOJK+dOmHTOrtCqXOJawEhrBkBpY66kqJSrSKSs13TT2yveXUcJ1GXHvPzOHL9K81fv1nbz3Ek6km/EpeEwRPFafZ2xgGic81ybrbNGPHZVbO2NMQLK3o7IAEHsVm2ilikuDm2bY4kkU9TZ4bkBbgPommYUTAyNjfyWg/Cz6zSHbP5+uxFsfxlG/A6ATHqFBfhRJBC078GR2a81Hr7OOg77IvZDgZevgYu1aPoz7SsTgSGvmrSHxNcTIH/GcvkmKmzyOEW593FRq+z5+IDlC6xkcp4bPfejnSajjaQqUXSNWmzmnmPqrZfLlKvXwVQVMO9zN0jLztqvdugPT6ntCkASBXa0F7OP/IDgtEZWYpQcTWoQhUQCEIQAIQhAAhCEACEIQAIKFlPaV0k/B4Go4H/JU/xs7XAye4T5JN0gPLPat0w/GYk0aZJo0ZFsnPycefBZHCYOYtPG8WjRIw2H62dyfnnkVoNnbPuLys/Kts0Y42yRs7AbsK1Yz+oQylH0Tm4sspts9LHCgDU4xi6ylxzTzafrihHehICUaZSxT8dOacNL+UWJoZYFx1PinQ3zyXQ313wnYUQa1GVX1qF/XoK5q0woz6c5osmiir0M59DJUzKlXBV216Di0tM27bg8uS1NajAVbi8OCI0Nl0hIy5cdntPQvpnS2hQ32dWo21Smc2u//J0K0K+a+iO3XbNx7an/AI3ndeOLCY8jdfSVOoHAEGQQCDyNwtkXaPNkqdCkIQqJBCEIAEIQgAQhCABeC+0rbZxuO3Gn/FhyabR+p/53A8Zt/qvbNubTbh8PVrOMCkxzvAWHeYC+eNj4Fzml7pv1iTrvknLM5lc5s6QVsVhtnwY0yJi5Pb6zV3hqO7kihhobflHboU6wQsc5ejfihXY+xqdDEhufYpDGnVckbUDB/CkUqS4GjknWZfX68lZRz3aXuKRSHqB8krd7PBFCZENOFw0/XFSywa38kjcHNSwIdSmUzVYp7mDvUapTSEV9enNlW4qjqrmo1Qq9NdCZq0ZTbOBaQT+ntyXsPsd6QnE7OY15mphyaTjxA+A+EeC8xxjQd4HUEKy9jW1/cbRfhzZtdkD97esO+A4eC04pejy88fZ7shCFoMoIQhAAhCEACEIQB5v7adrRh6WFBvWeHPH/ALbCD5ujwWM2a0xAEWv3f0rb2oS7arAchSHcCTPmFCwlECwy872WXI9mnFE4WCPoh5Mj12JupBJgzp4KRRw8LK97PQgh2kzuUxvBMNOSebVAuUv6OyHWA9iW1xGibpV2nVSGuBtx9SmXYNxXEQunEg6wuOopBp+CQdkllaUF0KGWpbR6zTFQ8/mmHC656um4KKChuv4c1HqM7/WakvdZR6lRV0TLoo8Y68DwUTotW91tTDVI/wDIGnIjrdX/AOyk7RIntlRNjUCcdhANa1I9wf8AZaMVnnZ+j6QQhC1GEEIQgAQhCABVO3OkVPCt613HJozPM8ArUleT7fxXva1SrP8AETDY5QAuWWbitGrxsPyy30jPdNdtHEY5lf3e433YpzJdkS69rZpGHxQd33Vr+GbWpkOGY8FUvwDGtEfEJjIRpfQrK5cts1zxKH1JeFbJKluKrdmYmOo+zvn2KbWqi5mwC4NM7RdITVxzW5m+gzPgqrF7Yc47rWkDiQT3Wy7UrDbN964lwmY7FeYLYYtmONydVcIL2TKT9Gfo7XqN+Id0G6sMF0laD1pnssrzE9HqLm9bTUGPCTCqK3QoZ03uM6OBd4EfwulIlSkXmBx7akw4HlaVYfhwQsE/YL6T99sNvkLZcD9Fq9lYh27BMmxKlpUdlK0TH4Ww5+oTZwphSTV0UTFYstFuaguxBaL8k0949fdUeL257viTyibceSinpGX/AN8PkqUGQ8kS8Lxrpr/aYxJss9iNtVG5g3NpHibJOG6Qhzt024WMeafE5vLFitpZc1YdBMOX47DTo8OGWQBd9FXY8AyM9fvKuvZxTd+NoEAkBzpI06jvi4arRjMWbo9yCEBC0mMEIQgAQhCAEVR1T2H5LyPHNgPbxc1vcG3XrxXl1XDh1arNv5WfP0j0/wDnvcv8K4u3CHDSAfkoD3gmJ4+oVxi6EMI10P1Wec7rzlaPssRsyK2THYAVGwc9DwPoKnfSxdF7uo2qzMESS0ak3GQvN+xXuFep7z/iqc2EDxH3VxaREoa0VWJww3ZeA4xkZiTwHhnKoq9R7d4sptaBqQLngL5cithVa11ZxN2zbsFgfBOHANByt5/JUmr2c3C0ZcbY942iAQahlrwGbkCQGuD2kh0zwkQpzWVKNSGVLj9UEOF/07pHmr07LpQP8Ykai6hVMG0PyBHMX8tV0cl6FjgD9pE/G0NzAIMhxGY4tOsEJ3BYgBxHemtoYimCwOE77t24JkASb8gJnMQqfBfiJBD6cTq1xJANp60TELlVnRNJmuLrSqjFYsnqjP1oouJx+Jb+Sm9v7nNdle5G6VAwQdXeCd6m3eLSJG9It8QsBPBJRdlSZcUthMcJqbt89631C5S6O4QmxE/8Tu/VR6pLT7ob25lLwYOlyZMc5VNjnNZiiwvptYGkh26YeYs0Edpz4Lsn+mcJa7NPiejVICwHznzhZfauxg3K0RBGiMBteqxu/wBcNmC5rnHPKWvJEcwFNr1X1GiCHl2haGkxBiQd2c+CHafZGmrKPB1Sd5pMxaeK2vs1xFCnWdVqPDRTDg0k5udAIgcBMdpWPqUAxzgDY3n63v3clZdH2D3VviJd85HzVKXFWc/j5uj3nCYxlVofTcHNORCfWH9m1Rw99TOXVeOAJlp+QW4WiLtWY8kOEnEEIQqIBCEIAF5LtGsW1avaZ7QV60vJ6vXrOGu849wMrPn6PQ8F02NsxZq9QkRBJteBpKz+KPXPaQtDQwgbXa4fCQ4O7xrxus7imw53IlYX2b29k3COVvSbaI5KlwGauWTKZSQg4Xc4uGhGYGgjXuTrK7dHT3+inRUKRUo72YBzzg9iq7FxHKbieKS6iBnmdNVyls1gNh/1Lm/IpFbAzJJcBwLnm3jdPQuLKXaVD3lQQ5xaze3RNmTnkMzlfQ6J3Csg9icLm7vV8tVygfX3Ut3oUcaTF4rIqq2BS672kOuHbhBgMqTvjebq0h0TyVxiaNr/ANKoo0303bzM9QTAcJ46EcVUHQssUy+w794DeGXo9idxmy6T2Xb8QvpN5F44gFVuH2jTJh53Xab0t+x8VOp4mRYg+fyVJslxK6pskRuAwDaNIUY4MhzabeIjkcvuripOjY8VCm53SC4TF575Cd/s5uKMvt/ZFR795tWGvtuwSDHV46wclpNlYM09yReL9wn6JllL3mIo02zDb8Za1smeN/mr/F0txoP5nGPEQm5aKxQrZf8As9p9eqf+LB3kuK26zXQXCbtBz4+NxA/azqDzDlpVrh9UeZnd5GCEIVnEEIQgAXlm0m+6xNZsRD3R2EyD4FeprMdLOixrkVaUe9aIIMAPHboRoSuWWPJaNXi5Vjn+XTMawSRGucLP4k9d2diR5rTHZmI3hTFGoHzFx1Rz3vhjnKy+OYWVajTdweQSOIMOvrcSsDTXaPUc4t6HsCesrii5U+FN1Z0khonU239fNTadOVCpOFk+K8BNaOlkum1rVT7axRJDG65p+riN3O/3VdiXAPDjlEJdi/sjGmQ2NVKwtC3NJ941WOBqtBl1x80xppDNSlLdFRVXlj+QK1mKfTLeqIPDRZTaZG8OMqvZMnaLtuHDmyO/mmamBpnOmyeMCfJO7MqdRvYpFVsiQlbBU0QnbNpi+4PXKY8kuu4QMoHKI7kPq/2ouLrWKrk2Q0kRdm1tys99vhDAfOyt6lQvLGtFzZvNzjuj5/NV2ysPvM3jkZcOe9b5Qrvobh/eYunN90OfbTdyn/YhUlyaREp8YNnpWBwopU2Uxkxob4CJT6AhbzxAQhCABCEIAEIQgDi8U6a0t3HVxES7e7ZAd4Zr1rbnSPD4OmamIqtpt0nN3JrRdx7F4lt/pW3H4upVYC2nDWsnMgCCTwMzbguObcTT4zqZJwhVjSOXgqrAuVphs7rzz1UTnOhspunX1KXjmHdZw3pPcPvkolW3rTNUl+x2Ir4ol0afJDKl1Em59dqlUgc4nvVJIalY/Ij6KO4FhhpmdDp6KlYegZMnKe9IbTl9/wClYmrIrsU8WPZKhVWiZdcm5Vpj6VhHruVVWnJFohot8FVtPJTd/LmqDAVbq094d3m265yT7GpDWNqQVWbQqksIGbiGjtJhWG0RYXz9QubG2JUxVbdZB90PeOkwP0tAtmZOcJwWyMmRLslU6wYxrQPhbAGVwLXWo9mmz4bVrH8xDB2N6zvNwHcq7D9B8TUcA8CmwRLiQTGu6BN+2F6Bs/Aso0206YhrRAH1J1JzWnHB8rZk8jNFx4xJKEIWkwAhCEACELjnRmgDqy3Tb2gYfZ1M7xD6xHUpA3J4u/S30FifaH7ZCxzsPgCCRIfXsQDqKeh/cvF8XjXPeXPJe51y5xkk8ZzU3fQyw2/0jq4yu6riHl7jkLgNHBoyAU/oxdtUC8Frh3Agj6rNLTdDs38y1RNfiaPHf5mlwFS88Vb0HXVBSBZULecjs0V5RdafRWKj1Ey8qdZg5H18lFfhN6SQncIZHDt5roZmFIzM7Rwbqbw5hMfmaLSnsFjJge93XHRzbeMwVPxNGTrzTFXASMr6LrGSa2LhfTJjX1JPu3sqAHQhpNh+Vx+qbfiqn5sO62rYI8slHGEqU2kCQ10SBBDoMjsKbrB/5Wubx61u4AeRVVFhWRdErEYir/6JbabkXHy7lU4jFOkNLAC7KSPlp46qJiWV3GN9wzHxOy4Zp3Z+EDSBoTMS5wB13d4kgGJPNHGJD+S6ZY4DClvxD7jtVgWQDAJ7ufancNRAHanapAc1sWFye4WXKTKqis2yes0DRWns26U4WliKtGrUDK1UsayZhwEw3eyB3ibGJss1tjHgFz3flBPkY815xicUX1C8Eh0zPZkV1wLdmPyZKqPsNdWV9m3Sr8fgadRxmqz/AB1f3tGf+wg95WqW088EIQgAQhCAPN9oe3TBskU2Vqh0O6GA97jPkvN+mXtXxONaWCaFLVjTd3JzhcjksSXpvfnNR2VpAXpMcEImEyTgFpWl6Gv69T/U+vBZvmtF0R//AKP/AGD/AOWSmf1NHj/dGp2hT6rX/oMH9p17FPwtUFsZpotlsaHMKtwmL928tOXHjwWGrPVlo1OGdbNONJmVBwOJsMvXrNT6RvxPySaEqZ0NmeJTBcW5jVTGshD6JOkj1dSixj8S2LpveCKmGGv9KO6jA0nkull2MYsBMYSnfeOQUh+GnM2St23JO2cpyJtOvEFRsdi4aTqT9k37zXn5qtxdYvMeKVWcnL0ZXpPtP8om8z9VmmWVr0md/mjgPRVawWN/uteNUjzcrblTPT/YFtr3eLq0HG1dgI/ey/jul3gve18e7K2s/D1mVaZh9M7wPAjj2r6g6FdMqW0cOKjCA8ACpT1Y76g6FdUcjRIQhMQIQhAHxprb13LjzHBKLosuNyUgEzddEWmyQQDmnPQlMYnuV/0Qd/lfwLYnvn6Khc2Vo+iWGguOpEHh/aiXR1wv80a5rrcVB2hhZPr1wUqn4apLnSfVlirZ68toj7PxhaQHevutDQxKpKuCDtOaThMWafUdPI6XyTZyUqNIyspdEk9iqqGIBM5qyoV1NUaVJULNPK6j1ZHMAQpTK0+oUbEvB9aqSrRFFby9FRMTWE8lzFVN3+1ADH1LNy1PDsXRRM836R2piS87rLn5dqVjA2jRLnHIEknlp9FY0MM2kwhveTck5XOqx/TnHGG0/wBXW7hYT60VqnpESioR5MyeKrF7y45uvHlHcm6cZrrh4D+EEQtaVI8mTbdsI105Kx2Bt6tg6ra1B5a9vgRq0jUHgoDXWlcnWPFAj6v6H9KGY/CsrssTZ7f0vGY+o5FXa+X+g/T2rs2oXMAfTfHvGHUDUHQiTfxXv/RXp3hdoN/wVBvgXpus8d2o5hOwZoUIQmI+NF0ngkgGePmuuFuz1CQwBntXQ231QLLoZJSAVRYZmPWS2XRvDwztWXpjLhIyW/2Rg92m0R5KMj0aPGX5WDM4XXCDPrgiuN188k7XbIssh6nY9QS62zg8ZcJ+aZwwI5qywlURZOiGrK9mxajRLCDrBP1XPxzqVqrCznEj/s2QVoBWCZc4cUyaaKpm32RO+0pqttlrvhl08ATdTcRRaeHhomKbd4iBYdgAQkvZVyZHZQdUMvkAaaqcxu6IA8Er3UG/knO5FnWMK2NmnJv65Ly7pNjveYmoQZAIYOwCPmvSNqY33dJ75+BpI/dB3fNeTOcTcmSTJ7TcrrjW7Mvly1QglccV2ECVos8oGroXAAujPtQB1pSqFV1N4fTcWuFwWkgjsISJEaeiuSIukB6j0T9t9ej1MW012AWdYVBa0nJ/ffmheXTylCYwnuhdAK4D3pTDYIA5rln29yfw7bOJ1EafJNb/AAyvCew7uoeE8EAP4Y3b2heqYehA7/FeWYYddmo3hOerrL2AU4/nzXHL0a/G9me2jShwv5qSxsiB9F3azBIgXnRcpmyynowYmm2/kpO5qJ+6Ru93Zl4pbanBUmNoXDuKcZTOpKKRlSMiRlHJAuBFqMj73XWNKeLR2cxw7NF17gBzKVnWMaG93j65RCVPr1mktZz/AI8+3NVG3+kLcO0/meQQ0fIkBUkE5qKtlT0/x7W0hRB67iC4A5NB1WG0T2LxDqjy95lzrk5eCYBiZyK0wjSPFzZOchDiCuhtkOAi/gh8KzgBCdaberJnemyXGSYHPd+XmgjVKJ+UBNkaFAhcR3IXQJsUIKGZifWqUUrdCQ8eSCaFNcpVC7LegFGDY59ql0KUDvI7PUoAca+ACBlB8Lr2PDVQWMP6mNI/6iexeNtbAJXqPRvGF+DouiLFv/VxC5Zfrs2+K90c2y/IjOUqgwm/IJjFjrd6ssKLGb2nhks1aN0dMj1KNsp7CojhGfrwVwaYhRnskE8L+ikmdqInvE7RMlN1BkOP3UnBskT6yRZSHN2df5+6CBwyRy9Zz3rHdKdv1N91JhLGtAkg3dJOsWEaJxV9HPJlWNbJ23OlLacspkF2pzDefM+SwuNxpeS5xLjxOfilV7AqCb5rVGFHk5c7yP8Ag66Eh3r5JUX7Fxl10M5xySCnS3I8p8Fx+XeUBVnNQnIsmy20p1wsEDET9EmOKNJ5pQP1PkkyQhC6G2lCdD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descr="data:image/jpeg;base64,/9j/4AAQSkZJRgABAQAAAQABAAD/2wCEAAkGBhQSERUUExQWFRUUGRgYGRgXGRcYHBgXGBUXFRgaGhcYGyYeGBwjHxQXHy8gIycpLCwsGh4xNTAqNSYrLCkBCQoKDgwOGg8PGikkHCQsKSwsKSkpKSkpKSksKSwsKSkpLCwpLCksKSwpKSwsLCwpLCwsLCwsKSwpLCwsLCwpLP/AABEIAP0AxwMBIgACEQEDEQH/xAAcAAABBQEBAQAAAAAAAAAAAAAAAgMEBQYBBwj/xAA+EAABAwIDBAcGBgICAQUBAAABAAIRAyEEMUEFElFhBiJxgZGh8AcTMrHB4RRCUnLR8SOCYpJDU2OywtIz/8QAGQEAAwEBAQAAAAAAAAAAAAAAAAECBAMF/8QAJREAAgICAgICAgMBAAAAAAAAAAECEQMhEjEEQRMyIlFhcYEF/9oADAMBAAIRAxEAPwD3FCEIAEIQgAQhCABCEIAEIVPtvpbhsID76qAR+UXPgMu9JuuwLhC8j217c7luFo8t+oc/9Rl5rG7W9omOxIh1UtadGywHh8Kh5F6LUGz6N3lwPB1C+WvxtYuu8ieZTbMbWb1hUcCdQTInszS+T+B/Gz6rQvmHDdKsbTILcRWkR+Z3hEwtTsL2z4qkYrtFVvMQ4D9wzPampicGe6oWS6M+0vCYzq73uamjKhAn9pmCtYCulkHUIQgAQhCABCEIAEIQgAQhCABCEIAEIQgAUfHY+nRYX1XtY0ZlxgJnbW2aeFourVXQ1o7ydAOJK+dOmHTOrtCqXOJawEhrBkBpY66kqJSrSKSs13TT2yveXUcJ1GXHvPzOHL9K81fv1nbz3Ek6km/EpeEwRPFafZ2xgGic81ybrbNGPHZVbO2NMQLK3o7IAEHsVm2ilikuDm2bY4kkU9TZ4bkBbgPommYUTAyNjfyWg/Cz6zSHbP5+uxFsfxlG/A6ATHqFBfhRJBC078GR2a81Hr7OOg77IvZDgZevgYu1aPoz7SsTgSGvmrSHxNcTIH/GcvkmKmzyOEW593FRq+z5+IDlC6xkcp4bPfejnSajjaQqUXSNWmzmnmPqrZfLlKvXwVQVMO9zN0jLztqvdugPT6ntCkASBXa0F7OP/IDgtEZWYpQcTWoQhUQCEIQAIQhAAhCEACEIQAIKFlPaV0k/B4Go4H/JU/xs7XAye4T5JN0gPLPat0w/GYk0aZJo0ZFsnPycefBZHCYOYtPG8WjRIw2H62dyfnnkVoNnbPuLys/Kts0Y42yRs7AbsK1Yz+oQylH0Tm4sspts9LHCgDU4xi6ylxzTzafrihHehICUaZSxT8dOacNL+UWJoZYFx1PinQ3zyXQ313wnYUQa1GVX1qF/XoK5q0woz6c5osmiir0M59DJUzKlXBV216Di0tM27bg8uS1NajAVbi8OCI0Nl0hIy5cdntPQvpnS2hQ32dWo21Smc2u//J0K0K+a+iO3XbNx7an/AI3ndeOLCY8jdfSVOoHAEGQQCDyNwtkXaPNkqdCkIQqJBCEIAEIQgAQhCABeC+0rbZxuO3Gn/FhyabR+p/53A8Zt/qvbNubTbh8PVrOMCkxzvAWHeYC+eNj4Fzml7pv1iTrvknLM5lc5s6QVsVhtnwY0yJi5Pb6zV3hqO7kihhobflHboU6wQsc5ejfihXY+xqdDEhufYpDGnVckbUDB/CkUqS4GjknWZfX68lZRz3aXuKRSHqB8krd7PBFCZENOFw0/XFSywa38kjcHNSwIdSmUzVYp7mDvUapTSEV9enNlW4qjqrmo1Qq9NdCZq0ZTbOBaQT+ntyXsPsd6QnE7OY15mphyaTjxA+A+EeC8xxjQd4HUEKy9jW1/cbRfhzZtdkD97esO+A4eC04pejy88fZ7shCFoMoIQhAAhCEACEIQB5v7adrRh6WFBvWeHPH/ALbCD5ujwWM2a0xAEWv3f0rb2oS7arAchSHcCTPmFCwlECwy872WXI9mnFE4WCPoh5Mj12JupBJgzp4KRRw8LK97PQgh2kzuUxvBMNOSebVAuUv6OyHWA9iW1xGibpV2nVSGuBtx9SmXYNxXEQunEg6wuOopBp+CQdkllaUF0KGWpbR6zTFQ8/mmHC656um4KKChuv4c1HqM7/WakvdZR6lRV0TLoo8Y68DwUTotW91tTDVI/wDIGnIjrdX/AOyk7RIntlRNjUCcdhANa1I9wf8AZaMVnnZ+j6QQhC1GEEIQgAQhCABVO3OkVPCt613HJozPM8ArUleT7fxXva1SrP8AETDY5QAuWWbitGrxsPyy30jPdNdtHEY5lf3e433YpzJdkS69rZpGHxQd33Vr+GbWpkOGY8FUvwDGtEfEJjIRpfQrK5cts1zxKH1JeFbJKluKrdmYmOo+zvn2KbWqi5mwC4NM7RdITVxzW5m+gzPgqrF7Yc47rWkDiQT3Wy7UrDbN964lwmY7FeYLYYtmONydVcIL2TKT9Gfo7XqN+Id0G6sMF0laD1pnssrzE9HqLm9bTUGPCTCqK3QoZ03uM6OBd4EfwulIlSkXmBx7akw4HlaVYfhwQsE/YL6T99sNvkLZcD9Fq9lYh27BMmxKlpUdlK0TH4Ww5+oTZwphSTV0UTFYstFuaguxBaL8k0949fdUeL257viTyibceSinpGX/AN8PkqUGQ8kS8Lxrpr/aYxJss9iNtVG5g3NpHibJOG6Qhzt024WMeafE5vLFitpZc1YdBMOX47DTo8OGWQBd9FXY8AyM9fvKuvZxTd+NoEAkBzpI06jvi4arRjMWbo9yCEBC0mMEIQgAQhCAEVR1T2H5LyPHNgPbxc1vcG3XrxXl1XDh1arNv5WfP0j0/wDnvcv8K4u3CHDSAfkoD3gmJ4+oVxi6EMI10P1Wec7rzlaPssRsyK2THYAVGwc9DwPoKnfSxdF7uo2qzMESS0ak3GQvN+xXuFep7z/iqc2EDxH3VxaREoa0VWJww3ZeA4xkZiTwHhnKoq9R7d4sptaBqQLngL5cithVa11ZxN2zbsFgfBOHANByt5/JUmr2c3C0ZcbY942iAQahlrwGbkCQGuD2kh0zwkQpzWVKNSGVLj9UEOF/07pHmr07LpQP8Ykai6hVMG0PyBHMX8tV0cl6FjgD9pE/G0NzAIMhxGY4tOsEJ3BYgBxHemtoYimCwOE77t24JkASb8gJnMQqfBfiJBD6cTq1xJANp60TELlVnRNJmuLrSqjFYsnqjP1oouJx+Jb+Sm9v7nNdle5G6VAwQdXeCd6m3eLSJG9It8QsBPBJRdlSZcUthMcJqbt89631C5S6O4QmxE/8Tu/VR6pLT7ob25lLwYOlyZMc5VNjnNZiiwvptYGkh26YeYs0Edpz4Lsn+mcJa7NPiejVICwHznzhZfauxg3K0RBGiMBteqxu/wBcNmC5rnHPKWvJEcwFNr1X1GiCHl2haGkxBiQd2c+CHafZGmrKPB1Sd5pMxaeK2vs1xFCnWdVqPDRTDg0k5udAIgcBMdpWPqUAxzgDY3n63v3clZdH2D3VviJd85HzVKXFWc/j5uj3nCYxlVofTcHNORCfWH9m1Rw99TOXVeOAJlp+QW4WiLtWY8kOEnEEIQqIBCEIAF5LtGsW1avaZ7QV60vJ6vXrOGu849wMrPn6PQ8F02NsxZq9QkRBJteBpKz+KPXPaQtDQwgbXa4fCQ4O7xrxus7imw53IlYX2b29k3COVvSbaI5KlwGauWTKZSQg4Xc4uGhGYGgjXuTrK7dHT3+inRUKRUo72YBzzg9iq7FxHKbieKS6iBnmdNVyls1gNh/1Lm/IpFbAzJJcBwLnm3jdPQuLKXaVD3lQQ5xaze3RNmTnkMzlfQ6J3Csg9icLm7vV8tVygfX3Ut3oUcaTF4rIqq2BS672kOuHbhBgMqTvjebq0h0TyVxiaNr/ANKoo0303bzM9QTAcJ46EcVUHQssUy+w794DeGXo9idxmy6T2Xb8QvpN5F44gFVuH2jTJh53Xab0t+x8VOp4mRYg+fyVJslxK6pskRuAwDaNIUY4MhzabeIjkcvuripOjY8VCm53SC4TF575Cd/s5uKMvt/ZFR795tWGvtuwSDHV46wclpNlYM09yReL9wn6JllL3mIo02zDb8Za1smeN/mr/F0txoP5nGPEQm5aKxQrZf8As9p9eqf+LB3kuK26zXQXCbtBz4+NxA/azqDzDlpVrh9UeZnd5GCEIVnEEIQgAXlm0m+6xNZsRD3R2EyD4FeprMdLOixrkVaUe9aIIMAPHboRoSuWWPJaNXi5Vjn+XTMawSRGucLP4k9d2diR5rTHZmI3hTFGoHzFx1Rz3vhjnKy+OYWVajTdweQSOIMOvrcSsDTXaPUc4t6HsCesrii5U+FN1Z0khonU239fNTadOVCpOFk+K8BNaOlkum1rVT7axRJDG65p+riN3O/3VdiXAPDjlEJdi/sjGmQ2NVKwtC3NJ941WOBqtBl1x80xppDNSlLdFRVXlj+QK1mKfTLeqIPDRZTaZG8OMqvZMnaLtuHDmyO/mmamBpnOmyeMCfJO7MqdRvYpFVsiQlbBU0QnbNpi+4PXKY8kuu4QMoHKI7kPq/2ouLrWKrk2Q0kRdm1tys99vhDAfOyt6lQvLGtFzZvNzjuj5/NV2ysPvM3jkZcOe9b5Qrvobh/eYunN90OfbTdyn/YhUlyaREp8YNnpWBwopU2Uxkxob4CJT6AhbzxAQhCABCEIAEIQgDi8U6a0t3HVxES7e7ZAd4Zr1rbnSPD4OmamIqtpt0nN3JrRdx7F4lt/pW3H4upVYC2nDWsnMgCCTwMzbguObcTT4zqZJwhVjSOXgqrAuVphs7rzz1UTnOhspunX1KXjmHdZw3pPcPvkolW3rTNUl+x2Ir4ol0afJDKl1Em59dqlUgc4nvVJIalY/Ij6KO4FhhpmdDp6KlYegZMnKe9IbTl9/wClYmrIrsU8WPZKhVWiZdcm5Vpj6VhHruVVWnJFohot8FVtPJTd/LmqDAVbq094d3m265yT7GpDWNqQVWbQqksIGbiGjtJhWG0RYXz9QubG2JUxVbdZB90PeOkwP0tAtmZOcJwWyMmRLslU6wYxrQPhbAGVwLXWo9mmz4bVrH8xDB2N6zvNwHcq7D9B8TUcA8CmwRLiQTGu6BN+2F6Bs/Aso0206YhrRAH1J1JzWnHB8rZk8jNFx4xJKEIWkwAhCEACELjnRmgDqy3Tb2gYfZ1M7xD6xHUpA3J4u/S30FifaH7ZCxzsPgCCRIfXsQDqKeh/cvF8XjXPeXPJe51y5xkk8ZzU3fQyw2/0jq4yu6riHl7jkLgNHBoyAU/oxdtUC8Frh3Agj6rNLTdDs38y1RNfiaPHf5mlwFS88Vb0HXVBSBZULecjs0V5RdafRWKj1Ey8qdZg5H18lFfhN6SQncIZHDt5roZmFIzM7Rwbqbw5hMfmaLSnsFjJge93XHRzbeMwVPxNGTrzTFXASMr6LrGSa2LhfTJjX1JPu3sqAHQhpNh+Vx+qbfiqn5sO62rYI8slHGEqU2kCQ10SBBDoMjsKbrB/5Wubx61u4AeRVVFhWRdErEYir/6JbabkXHy7lU4jFOkNLAC7KSPlp46qJiWV3GN9wzHxOy4Zp3Z+EDSBoTMS5wB13d4kgGJPNHGJD+S6ZY4DClvxD7jtVgWQDAJ7ufancNRAHanapAc1sWFye4WXKTKqis2yes0DRWns26U4WliKtGrUDK1UsayZhwEw3eyB3ibGJss1tjHgFz3flBPkY815xicUX1C8Eh0zPZkV1wLdmPyZKqPsNdWV9m3Sr8fgadRxmqz/AB1f3tGf+wg95WqW088EIQgAQhCAPN9oe3TBskU2Vqh0O6GA97jPkvN+mXtXxONaWCaFLVjTd3JzhcjksSXpvfnNR2VpAXpMcEImEyTgFpWl6Gv69T/U+vBZvmtF0R//AKP/AGD/AOWSmf1NHj/dGp2hT6rX/oMH9p17FPwtUFsZpotlsaHMKtwmL928tOXHjwWGrPVlo1OGdbNONJmVBwOJsMvXrNT6RvxPySaEqZ0NmeJTBcW5jVTGshD6JOkj1dSixj8S2LpveCKmGGv9KO6jA0nkull2MYsBMYSnfeOQUh+GnM2St23JO2cpyJtOvEFRsdi4aTqT9k37zXn5qtxdYvMeKVWcnL0ZXpPtP8om8z9VmmWVr0md/mjgPRVawWN/uteNUjzcrblTPT/YFtr3eLq0HG1dgI/ey/jul3gve18e7K2s/D1mVaZh9M7wPAjj2r6g6FdMqW0cOKjCA8ACpT1Y76g6FdUcjRIQhMQIQhAHxprb13LjzHBKLosuNyUgEzddEWmyQQDmnPQlMYnuV/0Qd/lfwLYnvn6Khc2Vo+iWGguOpEHh/aiXR1wv80a5rrcVB2hhZPr1wUqn4apLnSfVlirZ68toj7PxhaQHevutDQxKpKuCDtOaThMWafUdPI6XyTZyUqNIyspdEk9iqqGIBM5qyoV1NUaVJULNPK6j1ZHMAQpTK0+oUbEvB9aqSrRFFby9FRMTWE8lzFVN3+1ADH1LNy1PDsXRRM836R2piS87rLn5dqVjA2jRLnHIEknlp9FY0MM2kwhveTck5XOqx/TnHGG0/wBXW7hYT60VqnpESioR5MyeKrF7y45uvHlHcm6cZrrh4D+EEQtaVI8mTbdsI105Kx2Bt6tg6ra1B5a9vgRq0jUHgoDXWlcnWPFAj6v6H9KGY/CsrssTZ7f0vGY+o5FXa+X+g/T2rs2oXMAfTfHvGHUDUHQiTfxXv/RXp3hdoN/wVBvgXpus8d2o5hOwZoUIQmI+NF0ngkgGePmuuFuz1CQwBntXQ231QLLoZJSAVRYZmPWS2XRvDwztWXpjLhIyW/2Rg92m0R5KMj0aPGX5WDM4XXCDPrgiuN188k7XbIssh6nY9QS62zg8ZcJ+aZwwI5qywlURZOiGrK9mxajRLCDrBP1XPxzqVqrCznEj/s2QVoBWCZc4cUyaaKpm32RO+0pqttlrvhl08ATdTcRRaeHhomKbd4iBYdgAQkvZVyZHZQdUMvkAaaqcxu6IA8Er3UG/knO5FnWMK2NmnJv65Ly7pNjveYmoQZAIYOwCPmvSNqY33dJ75+BpI/dB3fNeTOcTcmSTJ7TcrrjW7Mvly1QglccV2ECVos8oGroXAAujPtQB1pSqFV1N4fTcWuFwWkgjsISJEaeiuSIukB6j0T9t9ej1MW012AWdYVBa0nJ/ffmheXTylCYwnuhdAK4D3pTDYIA5rln29yfw7bOJ1EafJNb/AAyvCew7uoeE8EAP4Y3b2heqYehA7/FeWYYddmo3hOerrL2AU4/nzXHL0a/G9me2jShwv5qSxsiB9F3azBIgXnRcpmyynowYmm2/kpO5qJ+6Ru93Zl4pbanBUmNoXDuKcZTOpKKRlSMiRlHJAuBFqMj73XWNKeLR2cxw7NF17gBzKVnWMaG93j65RCVPr1mktZz/AI8+3NVG3+kLcO0/meQQ0fIkBUkE5qKtlT0/x7W0hRB67iC4A5NB1WG0T2LxDqjy95lzrk5eCYBiZyK0wjSPFzZOchDiCuhtkOAi/gh8KzgBCdaberJnemyXGSYHPd+XmgjVKJ+UBNkaFAhcR3IXQJsUIKGZifWqUUrdCQ8eSCaFNcpVC7LegFGDY59ql0KUDvI7PUoAca+ACBlB8Lr2PDVQWMP6mNI/6iexeNtbAJXqPRvGF+DouiLFv/VxC5Zfrs2+K90c2y/IjOUqgwm/IJjFjrd6ssKLGb2nhks1aN0dMj1KNsp7CojhGfrwVwaYhRnskE8L+ikmdqInvE7RMlN1BkOP3UnBskT6yRZSHN2df5+6CBwyRy9Zz3rHdKdv1N91JhLGtAkg3dJOsWEaJxV9HPJlWNbJ23OlLacspkF2pzDefM+SwuNxpeS5xLjxOfilV7AqCb5rVGFHk5c7yP8Ag66Eh3r5JUX7Fxl10M5xySCnS3I8p8Fx+XeUBVnNQnIsmy20p1wsEDET9EmOKNJ5pQP1PkkyQhC6G2lCdD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6" descr="data:image/jpeg;base64,/9j/4AAQSkZJRgABAQAAAQABAAD/2wCEAAkGBhQSERUUExQWFRUUGRgYGRgXGRcYHBgXGBUXFRgaGhcYGyYeGBwjHxQXHy8gIycpLCwsGh4xNTAqNSYrLCkBCQoKDgwOGg8PGikkHCQsKSwsKSkpKSkpKSksKSwsKSkpLCwpLCksKSwpKSwsLCwpLCwsLCwsKSwpLCwsLCwpLP/AABEIAP0AxwMBIgACEQEDEQH/xAAcAAABBQEBAQAAAAAAAAAAAAAAAgMEBQYBBwj/xAA+EAABAwIDBAcGBgICAQUBAAABAAIRAyEEMUEFElFhBiJxgZGh8AcTMrHB4RRCUnLR8SOCYpJDU2OywtIz/8QAGQEAAwEBAQAAAAAAAAAAAAAAAAECBAMF/8QAJREAAgICAgICAgMBAAAAAAAAAAECEQMhEjEEQRMyIlFhcYEF/9oADAMBAAIRAxEAPwD3FCEIAEIQgAQhCABCEIAEIVPtvpbhsID76qAR+UXPgMu9JuuwLhC8j217c7luFo8t+oc/9Rl5rG7W9omOxIh1UtadGywHh8Kh5F6LUGz6N3lwPB1C+WvxtYuu8ieZTbMbWb1hUcCdQTInszS+T+B/Gz6rQvmHDdKsbTILcRWkR+Z3hEwtTsL2z4qkYrtFVvMQ4D9wzPampicGe6oWS6M+0vCYzq73uamjKhAn9pmCtYCulkHUIQgAQhCABCEIAEIQgAQhCABCEIAEIQgAUfHY+nRYX1XtY0ZlxgJnbW2aeFourVXQ1o7ydAOJK+dOmHTOrtCqXOJawEhrBkBpY66kqJSrSKSs13TT2yveXUcJ1GXHvPzOHL9K81fv1nbz3Ek6km/EpeEwRPFafZ2xgGic81ybrbNGPHZVbO2NMQLK3o7IAEHsVm2ilikuDm2bY4kkU9TZ4bkBbgPommYUTAyNjfyWg/Cz6zSHbP5+uxFsfxlG/A6ATHqFBfhRJBC078GR2a81Hr7OOg77IvZDgZevgYu1aPoz7SsTgSGvmrSHxNcTIH/GcvkmKmzyOEW593FRq+z5+IDlC6xkcp4bPfejnSajjaQqUXSNWmzmnmPqrZfLlKvXwVQVMO9zN0jLztqvdugPT6ntCkASBXa0F7OP/IDgtEZWYpQcTWoQhUQCEIQAIQhAAhCEACEIQAIKFlPaV0k/B4Go4H/JU/xs7XAye4T5JN0gPLPat0w/GYk0aZJo0ZFsnPycefBZHCYOYtPG8WjRIw2H62dyfnnkVoNnbPuLys/Kts0Y42yRs7AbsK1Yz+oQylH0Tm4sspts9LHCgDU4xi6ylxzTzafrihHehICUaZSxT8dOacNL+UWJoZYFx1PinQ3zyXQ313wnYUQa1GVX1qF/XoK5q0woz6c5osmiir0M59DJUzKlXBV216Di0tM27bg8uS1NajAVbi8OCI0Nl0hIy5cdntPQvpnS2hQ32dWo21Smc2u//J0K0K+a+iO3XbNx7an/AI3ndeOLCY8jdfSVOoHAEGQQCDyNwtkXaPNkqdCkIQqJBCEIAEIQgAQhCABeC+0rbZxuO3Gn/FhyabR+p/53A8Zt/qvbNubTbh8PVrOMCkxzvAWHeYC+eNj4Fzml7pv1iTrvknLM5lc5s6QVsVhtnwY0yJi5Pb6zV3hqO7kihhobflHboU6wQsc5ejfihXY+xqdDEhufYpDGnVckbUDB/CkUqS4GjknWZfX68lZRz3aXuKRSHqB8krd7PBFCZENOFw0/XFSywa38kjcHNSwIdSmUzVYp7mDvUapTSEV9enNlW4qjqrmo1Qq9NdCZq0ZTbOBaQT+ntyXsPsd6QnE7OY15mphyaTjxA+A+EeC8xxjQd4HUEKy9jW1/cbRfhzZtdkD97esO+A4eC04pejy88fZ7shCFoMoIQhAAhCEACEIQB5v7adrRh6WFBvWeHPH/ALbCD5ujwWM2a0xAEWv3f0rb2oS7arAchSHcCTPmFCwlECwy872WXI9mnFE4WCPoh5Mj12JupBJgzp4KRRw8LK97PQgh2kzuUxvBMNOSebVAuUv6OyHWA9iW1xGibpV2nVSGuBtx9SmXYNxXEQunEg6wuOopBp+CQdkllaUF0KGWpbR6zTFQ8/mmHC656um4KKChuv4c1HqM7/WakvdZR6lRV0TLoo8Y68DwUTotW91tTDVI/wDIGnIjrdX/AOyk7RIntlRNjUCcdhANa1I9wf8AZaMVnnZ+j6QQhC1GEEIQgAQhCABVO3OkVPCt613HJozPM8ArUleT7fxXva1SrP8AETDY5QAuWWbitGrxsPyy30jPdNdtHEY5lf3e433YpzJdkS69rZpGHxQd33Vr+GbWpkOGY8FUvwDGtEfEJjIRpfQrK5cts1zxKH1JeFbJKluKrdmYmOo+zvn2KbWqi5mwC4NM7RdITVxzW5m+gzPgqrF7Yc47rWkDiQT3Wy7UrDbN964lwmY7FeYLYYtmONydVcIL2TKT9Gfo7XqN+Id0G6sMF0laD1pnssrzE9HqLm9bTUGPCTCqK3QoZ03uM6OBd4EfwulIlSkXmBx7akw4HlaVYfhwQsE/YL6T99sNvkLZcD9Fq9lYh27BMmxKlpUdlK0TH4Ww5+oTZwphSTV0UTFYstFuaguxBaL8k0949fdUeL257viTyibceSinpGX/AN8PkqUGQ8kS8Lxrpr/aYxJss9iNtVG5g3NpHibJOG6Qhzt024WMeafE5vLFitpZc1YdBMOX47DTo8OGWQBd9FXY8AyM9fvKuvZxTd+NoEAkBzpI06jvi4arRjMWbo9yCEBC0mMEIQgAQhCAEVR1T2H5LyPHNgPbxc1vcG3XrxXl1XDh1arNv5WfP0j0/wDnvcv8K4u3CHDSAfkoD3gmJ4+oVxi6EMI10P1Wec7rzlaPssRsyK2THYAVGwc9DwPoKnfSxdF7uo2qzMESS0ak3GQvN+xXuFep7z/iqc2EDxH3VxaREoa0VWJww3ZeA4xkZiTwHhnKoq9R7d4sptaBqQLngL5cithVa11ZxN2zbsFgfBOHANByt5/JUmr2c3C0ZcbY942iAQahlrwGbkCQGuD2kh0zwkQpzWVKNSGVLj9UEOF/07pHmr07LpQP8Ykai6hVMG0PyBHMX8tV0cl6FjgD9pE/G0NzAIMhxGY4tOsEJ3BYgBxHemtoYimCwOE77t24JkASb8gJnMQqfBfiJBD6cTq1xJANp60TELlVnRNJmuLrSqjFYsnqjP1oouJx+Jb+Sm9v7nNdle5G6VAwQdXeCd6m3eLSJG9It8QsBPBJRdlSZcUthMcJqbt89631C5S6O4QmxE/8Tu/VR6pLT7ob25lLwYOlyZMc5VNjnNZiiwvptYGkh26YeYs0Edpz4Lsn+mcJa7NPiejVICwHznzhZfauxg3K0RBGiMBteqxu/wBcNmC5rnHPKWvJEcwFNr1X1GiCHl2haGkxBiQd2c+CHafZGmrKPB1Sd5pMxaeK2vs1xFCnWdVqPDRTDg0k5udAIgcBMdpWPqUAxzgDY3n63v3clZdH2D3VviJd85HzVKXFWc/j5uj3nCYxlVofTcHNORCfWH9m1Rw99TOXVeOAJlp+QW4WiLtWY8kOEnEEIQqIBCEIAF5LtGsW1avaZ7QV60vJ6vXrOGu849wMrPn6PQ8F02NsxZq9QkRBJteBpKz+KPXPaQtDQwgbXa4fCQ4O7xrxus7imw53IlYX2b29k3COVvSbaI5KlwGauWTKZSQg4Xc4uGhGYGgjXuTrK7dHT3+inRUKRUo72YBzzg9iq7FxHKbieKS6iBnmdNVyls1gNh/1Lm/IpFbAzJJcBwLnm3jdPQuLKXaVD3lQQ5xaze3RNmTnkMzlfQ6J3Csg9icLm7vV8tVygfX3Ut3oUcaTF4rIqq2BS672kOuHbhBgMqTvjebq0h0TyVxiaNr/ANKoo0303bzM9QTAcJ46EcVUHQssUy+w794DeGXo9idxmy6T2Xb8QvpN5F44gFVuH2jTJh53Xab0t+x8VOp4mRYg+fyVJslxK6pskRuAwDaNIUY4MhzabeIjkcvuripOjY8VCm53SC4TF575Cd/s5uKMvt/ZFR795tWGvtuwSDHV46wclpNlYM09yReL9wn6JllL3mIo02zDb8Za1smeN/mr/F0txoP5nGPEQm5aKxQrZf8As9p9eqf+LB3kuK26zXQXCbtBz4+NxA/azqDzDlpVrh9UeZnd5GCEIVnEEIQgAXlm0m+6xNZsRD3R2EyD4FeprMdLOixrkVaUe9aIIMAPHboRoSuWWPJaNXi5Vjn+XTMawSRGucLP4k9d2diR5rTHZmI3hTFGoHzFx1Rz3vhjnKy+OYWVajTdweQSOIMOvrcSsDTXaPUc4t6HsCesrii5U+FN1Z0khonU239fNTadOVCpOFk+K8BNaOlkum1rVT7axRJDG65p+riN3O/3VdiXAPDjlEJdi/sjGmQ2NVKwtC3NJ941WOBqtBl1x80xppDNSlLdFRVXlj+QK1mKfTLeqIPDRZTaZG8OMqvZMnaLtuHDmyO/mmamBpnOmyeMCfJO7MqdRvYpFVsiQlbBU0QnbNpi+4PXKY8kuu4QMoHKI7kPq/2ouLrWKrk2Q0kRdm1tys99vhDAfOyt6lQvLGtFzZvNzjuj5/NV2ysPvM3jkZcOe9b5Qrvobh/eYunN90OfbTdyn/YhUlyaREp8YNnpWBwopU2Uxkxob4CJT6AhbzxAQhCABCEIAEIQgDi8U6a0t3HVxES7e7ZAd4Zr1rbnSPD4OmamIqtpt0nN3JrRdx7F4lt/pW3H4upVYC2nDWsnMgCCTwMzbguObcTT4zqZJwhVjSOXgqrAuVphs7rzz1UTnOhspunX1KXjmHdZw3pPcPvkolW3rTNUl+x2Ir4ol0afJDKl1Em59dqlUgc4nvVJIalY/Ij6KO4FhhpmdDp6KlYegZMnKe9IbTl9/wClYmrIrsU8WPZKhVWiZdcm5Vpj6VhHruVVWnJFohot8FVtPJTd/LmqDAVbq094d3m265yT7GpDWNqQVWbQqksIGbiGjtJhWG0RYXz9QubG2JUxVbdZB90PeOkwP0tAtmZOcJwWyMmRLslU6wYxrQPhbAGVwLXWo9mmz4bVrH8xDB2N6zvNwHcq7D9B8TUcA8CmwRLiQTGu6BN+2F6Bs/Aso0206YhrRAH1J1JzWnHB8rZk8jNFx4xJKEIWkwAhCEACELjnRmgDqy3Tb2gYfZ1M7xD6xHUpA3J4u/S30FifaH7ZCxzsPgCCRIfXsQDqKeh/cvF8XjXPeXPJe51y5xkk8ZzU3fQyw2/0jq4yu6riHl7jkLgNHBoyAU/oxdtUC8Frh3Agj6rNLTdDs38y1RNfiaPHf5mlwFS88Vb0HXVBSBZULecjs0V5RdafRWKj1Ey8qdZg5H18lFfhN6SQncIZHDt5roZmFIzM7Rwbqbw5hMfmaLSnsFjJge93XHRzbeMwVPxNGTrzTFXASMr6LrGSa2LhfTJjX1JPu3sqAHQhpNh+Vx+qbfiqn5sO62rYI8slHGEqU2kCQ10SBBDoMjsKbrB/5Wubx61u4AeRVVFhWRdErEYir/6JbabkXHy7lU4jFOkNLAC7KSPlp46qJiWV3GN9wzHxOy4Zp3Z+EDSBoTMS5wB13d4kgGJPNHGJD+S6ZY4DClvxD7jtVgWQDAJ7ufancNRAHanapAc1sWFye4WXKTKqis2yes0DRWns26U4WliKtGrUDK1UsayZhwEw3eyB3ibGJss1tjHgFz3flBPkY815xicUX1C8Eh0zPZkV1wLdmPyZKqPsNdWV9m3Sr8fgadRxmqz/AB1f3tGf+wg95WqW088EIQgAQhCAPN9oe3TBskU2Vqh0O6GA97jPkvN+mXtXxONaWCaFLVjTd3JzhcjksSXpvfnNR2VpAXpMcEImEyTgFpWl6Gv69T/U+vBZvmtF0R//AKP/AGD/AOWSmf1NHj/dGp2hT6rX/oMH9p17FPwtUFsZpotlsaHMKtwmL928tOXHjwWGrPVlo1OGdbNONJmVBwOJsMvXrNT6RvxPySaEqZ0NmeJTBcW5jVTGshD6JOkj1dSixj8S2LpveCKmGGv9KO6jA0nkull2MYsBMYSnfeOQUh+GnM2St23JO2cpyJtOvEFRsdi4aTqT9k37zXn5qtxdYvMeKVWcnL0ZXpPtP8om8z9VmmWVr0md/mjgPRVawWN/uteNUjzcrblTPT/YFtr3eLq0HG1dgI/ey/jul3gve18e7K2s/D1mVaZh9M7wPAjj2r6g6FdMqW0cOKjCA8ACpT1Y76g6FdUcjRIQhMQIQhAHxprb13LjzHBKLosuNyUgEzddEWmyQQDmnPQlMYnuV/0Qd/lfwLYnvn6Khc2Vo+iWGguOpEHh/aiXR1wv80a5rrcVB2hhZPr1wUqn4apLnSfVlirZ68toj7PxhaQHevutDQxKpKuCDtOaThMWafUdPI6XyTZyUqNIyspdEk9iqqGIBM5qyoV1NUaVJULNPK6j1ZHMAQpTK0+oUbEvB9aqSrRFFby9FRMTWE8lzFVN3+1ADH1LNy1PDsXRRM836R2piS87rLn5dqVjA2jRLnHIEknlp9FY0MM2kwhveTck5XOqx/TnHGG0/wBXW7hYT60VqnpESioR5MyeKrF7y45uvHlHcm6cZrrh4D+EEQtaVI8mTbdsI105Kx2Bt6tg6ra1B5a9vgRq0jUHgoDXWlcnWPFAj6v6H9KGY/CsrssTZ7f0vGY+o5FXa+X+g/T2rs2oXMAfTfHvGHUDUHQiTfxXv/RXp3hdoN/wVBvgXpus8d2o5hOwZoUIQmI+NF0ngkgGePmuuFuz1CQwBntXQ231QLLoZJSAVRYZmPWS2XRvDwztWXpjLhIyW/2Rg92m0R5KMj0aPGX5WDM4XXCDPrgiuN188k7XbIssh6nY9QS62zg8ZcJ+aZwwI5qywlURZOiGrK9mxajRLCDrBP1XPxzqVqrCznEj/s2QVoBWCZc4cUyaaKpm32RO+0pqttlrvhl08ATdTcRRaeHhomKbd4iBYdgAQkvZVyZHZQdUMvkAaaqcxu6IA8Er3UG/knO5FnWMK2NmnJv65Ly7pNjveYmoQZAIYOwCPmvSNqY33dJ75+BpI/dB3fNeTOcTcmSTJ7TcrrjW7Mvly1QglccV2ECVos8oGroXAAujPtQB1pSqFV1N4fTcWuFwWkgjsISJEaeiuSIukB6j0T9t9ej1MW012AWdYVBa0nJ/ffmheXTylCYwnuhdAK4D3pTDYIA5rln29yfw7bOJ1EafJNb/AAyvCew7uoeE8EAP4Y3b2heqYehA7/FeWYYddmo3hOerrL2AU4/nzXHL0a/G9me2jShwv5qSxsiB9F3azBIgXnRcpmyynowYmm2/kpO5qJ+6Ru93Zl4pbanBUmNoXDuKcZTOpKKRlSMiRlHJAuBFqMj73XWNKeLR2cxw7NF17gBzKVnWMaG93j65RCVPr1mktZz/AI8+3NVG3+kLcO0/meQQ0fIkBUkE5qKtlT0/x7W0hRB67iC4A5NB1WG0T2LxDqjy95lzrk5eCYBiZyK0wjSPFzZOchDiCuhtkOAi/gh8KzgBCdaberJnemyXGSYHPd+XmgjVKJ+UBNkaFAhcR3IXQJsUIKGZifWqUUrdCQ8eSCaFNcpVC7LegFGDY59ql0KUDvI7PUoAca+ACBlB8Lr2PDVQWMP6mNI/6iexeNtbAJXqPRvGF+DouiLFv/VxC5Zfrs2+K90c2y/IjOUqgwm/IJjFjrd6ssKLGb2nhks1aN0dMj1KNsp7CojhGfrwVwaYhRnskE8L+ikmdqInvE7RMlN1BkOP3UnBskT6yRZSHN2df5+6CBwyRy9Zz3rHdKdv1N91JhLGtAkg3dJOsWEaJxV9HPJlWNbJ23OlLacspkF2pzDefM+SwuNxpeS5xLjxOfilV7AqCb5rVGFHk5c7yP8Ag66Eh3r5JUX7Fxl10M5xySCnS3I8p8Fx+XeUBVnNQnIsmy20p1wsEDET9EmOKNJ5pQP1PkkyQhC6G2lCdD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8" descr="data:image/jpeg;base64,/9j/4AAQSkZJRgABAQAAAQABAAD/2wCEAAkGBhQSERUUExQWFRUUGRgYGRgXGRcYHBgXGBUXFRgaGhcYGyYeGBwjHxQXHy8gIycpLCwsGh4xNTAqNSYrLCkBCQoKDgwOGg8PGikkHCQsKSwsKSkpKSkpKSksKSwsKSkpLCwpLCksKSwpKSwsLCwpLCwsLCwsKSwpLCwsLCwpLP/AABEIAP0AxwMBIgACEQEDEQH/xAAcAAABBQEBAQAAAAAAAAAAAAAAAgMEBQYBBwj/xAA+EAABAwIDBAcGBgICAQUBAAABAAIRAyEEMUEFElFhBiJxgZGh8AcTMrHB4RRCUnLR8SOCYpJDU2OywtIz/8QAGQEAAwEBAQAAAAAAAAAAAAAAAAECBAMF/8QAJREAAgICAgICAgMBAAAAAAAAAAECEQMhEjEEQRMyIlFhcYEF/9oADAMBAAIRAxEAPwD3FCEIAEIQgAQhCABCEIAEIVPtvpbhsID76qAR+UXPgMu9JuuwLhC8j217c7luFo8t+oc/9Rl5rG7W9omOxIh1UtadGywHh8Kh5F6LUGz6N3lwPB1C+WvxtYuu8ieZTbMbWb1hUcCdQTInszS+T+B/Gz6rQvmHDdKsbTILcRWkR+Z3hEwtTsL2z4qkYrtFVvMQ4D9wzPampicGe6oWS6M+0vCYzq73uamjKhAn9pmCtYCulkHUIQgAQhCABCEIAEIQgAQhCABCEIAEIQgAUfHY+nRYX1XtY0ZlxgJnbW2aeFourVXQ1o7ydAOJK+dOmHTOrtCqXOJawEhrBkBpY66kqJSrSKSs13TT2yveXUcJ1GXHvPzOHL9K81fv1nbz3Ek6km/EpeEwRPFafZ2xgGic81ybrbNGPHZVbO2NMQLK3o7IAEHsVm2ilikuDm2bY4kkU9TZ4bkBbgPommYUTAyNjfyWg/Cz6zSHbP5+uxFsfxlG/A6ATHqFBfhRJBC078GR2a81Hr7OOg77IvZDgZevgYu1aPoz7SsTgSGvmrSHxNcTIH/GcvkmKmzyOEW593FRq+z5+IDlC6xkcp4bPfejnSajjaQqUXSNWmzmnmPqrZfLlKvXwVQVMO9zN0jLztqvdugPT6ntCkASBXa0F7OP/IDgtEZWYpQcTWoQhUQCEIQAIQhAAhCEACEIQAIKFlPaV0k/B4Go4H/JU/xs7XAye4T5JN0gPLPat0w/GYk0aZJo0ZFsnPycefBZHCYOYtPG8WjRIw2H62dyfnnkVoNnbPuLys/Kts0Y42yRs7AbsK1Yz+oQylH0Tm4sspts9LHCgDU4xi6ylxzTzafrihHehICUaZSxT8dOacNL+UWJoZYFx1PinQ3zyXQ313wnYUQa1GVX1qF/XoK5q0woz6c5osmiir0M59DJUzKlXBV216Di0tM27bg8uS1NajAVbi8OCI0Nl0hIy5cdntPQvpnS2hQ32dWo21Smc2u//J0K0K+a+iO3XbNx7an/AI3ndeOLCY8jdfSVOoHAEGQQCDyNwtkXaPNkqdCkIQqJBCEIAEIQgAQhCABeC+0rbZxuO3Gn/FhyabR+p/53A8Zt/qvbNubTbh8PVrOMCkxzvAWHeYC+eNj4Fzml7pv1iTrvknLM5lc5s6QVsVhtnwY0yJi5Pb6zV3hqO7kihhobflHboU6wQsc5ejfihXY+xqdDEhufYpDGnVckbUDB/CkUqS4GjknWZfX68lZRz3aXuKRSHqB8krd7PBFCZENOFw0/XFSywa38kjcHNSwIdSmUzVYp7mDvUapTSEV9enNlW4qjqrmo1Qq9NdCZq0ZTbOBaQT+ntyXsPsd6QnE7OY15mphyaTjxA+A+EeC8xxjQd4HUEKy9jW1/cbRfhzZtdkD97esO+A4eC04pejy88fZ7shCFoMoIQhAAhCEACEIQB5v7adrRh6WFBvWeHPH/ALbCD5ujwWM2a0xAEWv3f0rb2oS7arAchSHcCTPmFCwlECwy872WXI9mnFE4WCPoh5Mj12JupBJgzp4KRRw8LK97PQgh2kzuUxvBMNOSebVAuUv6OyHWA9iW1xGibpV2nVSGuBtx9SmXYNxXEQunEg6wuOopBp+CQdkllaUF0KGWpbR6zTFQ8/mmHC656um4KKChuv4c1HqM7/WakvdZR6lRV0TLoo8Y68DwUTotW91tTDVI/wDIGnIjrdX/AOyk7RIntlRNjUCcdhANa1I9wf8AZaMVnnZ+j6QQhC1GEEIQgAQhCABVO3OkVPCt613HJozPM8ArUleT7fxXva1SrP8AETDY5QAuWWbitGrxsPyy30jPdNdtHEY5lf3e433YpzJdkS69rZpGHxQd33Vr+GbWpkOGY8FUvwDGtEfEJjIRpfQrK5cts1zxKH1JeFbJKluKrdmYmOo+zvn2KbWqi5mwC4NM7RdITVxzW5m+gzPgqrF7Yc47rWkDiQT3Wy7UrDbN964lwmY7FeYLYYtmONydVcIL2TKT9Gfo7XqN+Id0G6sMF0laD1pnssrzE9HqLm9bTUGPCTCqK3QoZ03uM6OBd4EfwulIlSkXmBx7akw4HlaVYfhwQsE/YL6T99sNvkLZcD9Fq9lYh27BMmxKlpUdlK0TH4Ww5+oTZwphSTV0UTFYstFuaguxBaL8k0949fdUeL257viTyibceSinpGX/AN8PkqUGQ8kS8Lxrpr/aYxJss9iNtVG5g3NpHibJOG6Qhzt024WMeafE5vLFitpZc1YdBMOX47DTo8OGWQBd9FXY8AyM9fvKuvZxTd+NoEAkBzpI06jvi4arRjMWbo9yCEBC0mMEIQgAQhCAEVR1T2H5LyPHNgPbxc1vcG3XrxXl1XDh1arNv5WfP0j0/wDnvcv8K4u3CHDSAfkoD3gmJ4+oVxi6EMI10P1Wec7rzlaPssRsyK2THYAVGwc9DwPoKnfSxdF7uo2qzMESS0ak3GQvN+xXuFep7z/iqc2EDxH3VxaREoa0VWJww3ZeA4xkZiTwHhnKoq9R7d4sptaBqQLngL5cithVa11ZxN2zbsFgfBOHANByt5/JUmr2c3C0ZcbY942iAQahlrwGbkCQGuD2kh0zwkQpzWVKNSGVLj9UEOF/07pHmr07LpQP8Ykai6hVMG0PyBHMX8tV0cl6FjgD9pE/G0NzAIMhxGY4tOsEJ3BYgBxHemtoYimCwOE77t24JkASb8gJnMQqfBfiJBD6cTq1xJANp60TELlVnRNJmuLrSqjFYsnqjP1oouJx+Jb+Sm9v7nNdle5G6VAwQdXeCd6m3eLSJG9It8QsBPBJRdlSZcUthMcJqbt89631C5S6O4QmxE/8Tu/VR6pLT7ob25lLwYOlyZMc5VNjnNZiiwvptYGkh26YeYs0Edpz4Lsn+mcJa7NPiejVICwHznzhZfauxg3K0RBGiMBteqxu/wBcNmC5rnHPKWvJEcwFNr1X1GiCHl2haGkxBiQd2c+CHafZGmrKPB1Sd5pMxaeK2vs1xFCnWdVqPDRTDg0k5udAIgcBMdpWPqUAxzgDY3n63v3clZdH2D3VviJd85HzVKXFWc/j5uj3nCYxlVofTcHNORCfWH9m1Rw99TOXVeOAJlp+QW4WiLtWY8kOEnEEIQqIBCEIAF5LtGsW1avaZ7QV60vJ6vXrOGu849wMrPn6PQ8F02NsxZq9QkRBJteBpKz+KPXPaQtDQwgbXa4fCQ4O7xrxus7imw53IlYX2b29k3COVvSbaI5KlwGauWTKZSQg4Xc4uGhGYGgjXuTrK7dHT3+inRUKRUo72YBzzg9iq7FxHKbieKS6iBnmdNVyls1gNh/1Lm/IpFbAzJJcBwLnm3jdPQuLKXaVD3lQQ5xaze3RNmTnkMzlfQ6J3Csg9icLm7vV8tVygfX3Ut3oUcaTF4rIqq2BS672kOuHbhBgMqTvjebq0h0TyVxiaNr/ANKoo0303bzM9QTAcJ46EcVUHQssUy+w794DeGXo9idxmy6T2Xb8QvpN5F44gFVuH2jTJh53Xab0t+x8VOp4mRYg+fyVJslxK6pskRuAwDaNIUY4MhzabeIjkcvuripOjY8VCm53SC4TF575Cd/s5uKMvt/ZFR795tWGvtuwSDHV46wclpNlYM09yReL9wn6JllL3mIo02zDb8Za1smeN/mr/F0txoP5nGPEQm5aKxQrZf8As9p9eqf+LB3kuK26zXQXCbtBz4+NxA/azqDzDlpVrh9UeZnd5GCEIVnEEIQgAXlm0m+6xNZsRD3R2EyD4FeprMdLOixrkVaUe9aIIMAPHboRoSuWWPJaNXi5Vjn+XTMawSRGucLP4k9d2diR5rTHZmI3hTFGoHzFx1Rz3vhjnKy+OYWVajTdweQSOIMOvrcSsDTXaPUc4t6HsCesrii5U+FN1Z0khonU239fNTadOVCpOFk+K8BNaOlkum1rVT7axRJDG65p+riN3O/3VdiXAPDjlEJdi/sjGmQ2NVKwtC3NJ941WOBqtBl1x80xppDNSlLdFRVXlj+QK1mKfTLeqIPDRZTaZG8OMqvZMnaLtuHDmyO/mmamBpnOmyeMCfJO7MqdRvYpFVsiQlbBU0QnbNpi+4PXKY8kuu4QMoHKI7kPq/2ouLrWKrk2Q0kRdm1tys99vhDAfOyt6lQvLGtFzZvNzjuj5/NV2ysPvM3jkZcOe9b5Qrvobh/eYunN90OfbTdyn/YhUlyaREp8YNnpWBwopU2Uxkxob4CJT6AhbzxAQhCABCEIAEIQgDi8U6a0t3HVxES7e7ZAd4Zr1rbnSPD4OmamIqtpt0nN3JrRdx7F4lt/pW3H4upVYC2nDWsnMgCCTwMzbguObcTT4zqZJwhVjSOXgqrAuVphs7rzz1UTnOhspunX1KXjmHdZw3pPcPvkolW3rTNUl+x2Ir4ol0afJDKl1Em59dqlUgc4nvVJIalY/Ij6KO4FhhpmdDp6KlYegZMnKe9IbTl9/wClYmrIrsU8WPZKhVWiZdcm5Vpj6VhHruVVWnJFohot8FVtPJTd/LmqDAVbq094d3m265yT7GpDWNqQVWbQqksIGbiGjtJhWG0RYXz9QubG2JUxVbdZB90PeOkwP0tAtmZOcJwWyMmRLslU6wYxrQPhbAGVwLXWo9mmz4bVrH8xDB2N6zvNwHcq7D9B8TUcA8CmwRLiQTGu6BN+2F6Bs/Aso0206YhrRAH1J1JzWnHB8rZk8jNFx4xJKEIWkwAhCEACELjnRmgDqy3Tb2gYfZ1M7xD6xHUpA3J4u/S30FifaH7ZCxzsPgCCRIfXsQDqKeh/cvF8XjXPeXPJe51y5xkk8ZzU3fQyw2/0jq4yu6riHl7jkLgNHBoyAU/oxdtUC8Frh3Agj6rNLTdDs38y1RNfiaPHf5mlwFS88Vb0HXVBSBZULecjs0V5RdafRWKj1Ey8qdZg5H18lFfhN6SQncIZHDt5roZmFIzM7Rwbqbw5hMfmaLSnsFjJge93XHRzbeMwVPxNGTrzTFXASMr6LrGSa2LhfTJjX1JPu3sqAHQhpNh+Vx+qbfiqn5sO62rYI8slHGEqU2kCQ10SBBDoMjsKbrB/5Wubx61u4AeRVVFhWRdErEYir/6JbabkXHy7lU4jFOkNLAC7KSPlp46qJiWV3GN9wzHxOy4Zp3Z+EDSBoTMS5wB13d4kgGJPNHGJD+S6ZY4DClvxD7jtVgWQDAJ7ufancNRAHanapAc1sWFye4WXKTKqis2yes0DRWns26U4WliKtGrUDK1UsayZhwEw3eyB3ibGJss1tjHgFz3flBPkY815xicUX1C8Eh0zPZkV1wLdmPyZKqPsNdWV9m3Sr8fgadRxmqz/AB1f3tGf+wg95WqW088EIQgAQhCAPN9oe3TBskU2Vqh0O6GA97jPkvN+mXtXxONaWCaFLVjTd3JzhcjksSXpvfnNR2VpAXpMcEImEyTgFpWl6Gv69T/U+vBZvmtF0R//AKP/AGD/AOWSmf1NHj/dGp2hT6rX/oMH9p17FPwtUFsZpotlsaHMKtwmL928tOXHjwWGrPVlo1OGdbNONJmVBwOJsMvXrNT6RvxPySaEqZ0NmeJTBcW5jVTGshD6JOkj1dSixj8S2LpveCKmGGv9KO6jA0nkull2MYsBMYSnfeOQUh+GnM2St23JO2cpyJtOvEFRsdi4aTqT9k37zXn5qtxdYvMeKVWcnL0ZXpPtP8om8z9VmmWVr0md/mjgPRVawWN/uteNUjzcrblTPT/YFtr3eLq0HG1dgI/ey/jul3gve18e7K2s/D1mVaZh9M7wPAjj2r6g6FdMqW0cOKjCA8ACpT1Y76g6FdUcjRIQhMQIQhAHxprb13LjzHBKLosuNyUgEzddEWmyQQDmnPQlMYnuV/0Qd/lfwLYnvn6Khc2Vo+iWGguOpEHh/aiXR1wv80a5rrcVB2hhZPr1wUqn4apLnSfVlirZ68toj7PxhaQHevutDQxKpKuCDtOaThMWafUdPI6XyTZyUqNIyspdEk9iqqGIBM5qyoV1NUaVJULNPK6j1ZHMAQpTK0+oUbEvB9aqSrRFFby9FRMTWE8lzFVN3+1ADH1LNy1PDsXRRM836R2piS87rLn5dqVjA2jRLnHIEknlp9FY0MM2kwhveTck5XOqx/TnHGG0/wBXW7hYT60VqnpESioR5MyeKrF7y45uvHlHcm6cZrrh4D+EEQtaVI8mTbdsI105Kx2Bt6tg6ra1B5a9vgRq0jUHgoDXWlcnWPFAj6v6H9KGY/CsrssTZ7f0vGY+o5FXa+X+g/T2rs2oXMAfTfHvGHUDUHQiTfxXv/RXp3hdoN/wVBvgXpus8d2o5hOwZoUIQmI+NF0ngkgGePmuuFuz1CQwBntXQ231QLLoZJSAVRYZmPWS2XRvDwztWXpjLhIyW/2Rg92m0R5KMj0aPGX5WDM4XXCDPrgiuN188k7XbIssh6nY9QS62zg8ZcJ+aZwwI5qywlURZOiGrK9mxajRLCDrBP1XPxzqVqrCznEj/s2QVoBWCZc4cUyaaKpm32RO+0pqttlrvhl08ATdTcRRaeHhomKbd4iBYdgAQkvZVyZHZQdUMvkAaaqcxu6IA8Er3UG/knO5FnWMK2NmnJv65Ly7pNjveYmoQZAIYOwCPmvSNqY33dJ75+BpI/dB3fNeTOcTcmSTJ7TcrrjW7Mvly1QglccV2ECVos8oGroXAAujPtQB1pSqFV1N4fTcWuFwWkgjsISJEaeiuSIukB6j0T9t9ej1MW012AWdYVBa0nJ/ffmheXTylCYwnuhdAK4D3pTDYIA5rln29yfw7bOJ1EafJNb/AAyvCew7uoeE8EAP4Y3b2heqYehA7/FeWYYddmo3hOerrL2AU4/nzXHL0a/G9me2jShwv5qSxsiB9F3azBIgXnRcpmyynowYmm2/kpO5qJ+6Ru93Zl4pbanBUmNoXDuKcZTOpKKRlSMiRlHJAuBFqMj73XWNKeLR2cxw7NF17gBzKVnWMaG93j65RCVPr1mktZz/AI8+3NVG3+kLcO0/meQQ0fIkBUkE5qKtlT0/x7W0hRB67iC4A5NB1WG0T2LxDqjy95lzrk5eCYBiZyK0wjSPFzZOchDiCuhtkOAi/gh8KzgBCdaberJnemyXGSYHPd+XmgjVKJ+UBNkaFAhcR3IXQJsUIKGZifWqUUrdCQ8eSCaFNcpVC7LegFGDY59ql0KUDvI7PUoAca+ACBlB8Lr2PDVQWMP6mNI/6iexeNtbAJXqPRvGF+DouiLFv/VxC5Zfrs2+K90c2y/IjOUqgwm/IJjFjrd6ssKLGb2nhks1aN0dMj1KNsp7CojhGfrwVwaYhRnskE8L+ikmdqInvE7RMlN1BkOP3UnBskT6yRZSHN2df5+6CBwyRy9Zz3rHdKdv1N91JhLGtAkg3dJOsWEaJxV9HPJlWNbJ23OlLacspkF2pzDefM+SwuNxpeS5xLjxOfilV7AqCb5rVGFHk5c7yP8Ag66Eh3r5JUX7Fxl10M5xySCnS3I8p8Fx+XeUBVnNQnIsmy20p1wsEDET9EmOKNJ5pQP1PkkyQhC6G2lCdD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561" y="1844824"/>
            <a:ext cx="3096344" cy="3923526"/>
          </a:xfrm>
          <a:prstGeom prst="rect">
            <a:avLst/>
          </a:prstGeom>
        </p:spPr>
      </p:pic>
      <p:sp>
        <p:nvSpPr>
          <p:cNvPr id="10" name="TextBox 9"/>
          <p:cNvSpPr txBox="1"/>
          <p:nvPr/>
        </p:nvSpPr>
        <p:spPr>
          <a:xfrm>
            <a:off x="5364088" y="5768350"/>
            <a:ext cx="2592288" cy="338554"/>
          </a:xfrm>
          <a:prstGeom prst="rect">
            <a:avLst/>
          </a:prstGeom>
          <a:noFill/>
        </p:spPr>
        <p:txBody>
          <a:bodyPr wrap="square" rtlCol="0">
            <a:spAutoFit/>
          </a:bodyPr>
          <a:lstStyle/>
          <a:p>
            <a:r>
              <a:rPr lang="en-CA" sz="800" u="sng" dirty="0">
                <a:hlinkClick r:id="rId4"/>
              </a:rPr>
              <a:t>Avi Luxenburg (</a:t>
            </a:r>
            <a:r>
              <a:rPr lang="en-CA" sz="800" u="sng" dirty="0" err="1">
                <a:hlinkClick r:id="rId4"/>
              </a:rPr>
              <a:t>aluxenburg</a:t>
            </a:r>
            <a:r>
              <a:rPr lang="en-CA" sz="800" u="sng" dirty="0">
                <a:hlinkClick r:id="rId4"/>
              </a:rPr>
              <a:t>) on Twitter</a:t>
            </a:r>
            <a:r>
              <a:rPr lang="en-CA" sz="800" dirty="0">
                <a:hlinkClick r:id="rId5"/>
              </a:rPr>
              <a:t>twitter.com</a:t>
            </a:r>
            <a:r>
              <a:rPr lang="en-CA" sz="800" dirty="0"/>
              <a:t> - 277 × 351</a:t>
            </a:r>
          </a:p>
        </p:txBody>
      </p:sp>
    </p:spTree>
    <p:extLst>
      <p:ext uri="{BB962C8B-B14F-4D97-AF65-F5344CB8AC3E}">
        <p14:creationId xmlns:p14="http://schemas.microsoft.com/office/powerpoint/2010/main" val="1580745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0"/>
                                        <p:tgtEl>
                                          <p:spTgt spid="9"/>
                                        </p:tgtEl>
                                      </p:cBhvr>
                                    </p:animEffect>
                                  </p:childTnLst>
                                </p:cTn>
                              </p:par>
                            </p:childTnLst>
                          </p:cTn>
                        </p:par>
                        <p:par>
                          <p:cTn id="12" fill="hold">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8377"/>
            <a:ext cx="6995396" cy="808132"/>
          </a:xfrm>
        </p:spPr>
      </p:pic>
      <p:sp>
        <p:nvSpPr>
          <p:cNvPr id="3" name="TextBox 2"/>
          <p:cNvSpPr txBox="1"/>
          <p:nvPr/>
        </p:nvSpPr>
        <p:spPr>
          <a:xfrm>
            <a:off x="2339189" y="745636"/>
            <a:ext cx="3456384" cy="461665"/>
          </a:xfrm>
          <a:prstGeom prst="rect">
            <a:avLst/>
          </a:prstGeom>
          <a:noFill/>
        </p:spPr>
        <p:txBody>
          <a:bodyPr wrap="square" rtlCol="0">
            <a:spAutoFit/>
          </a:bodyPr>
          <a:lstStyle/>
          <a:p>
            <a:pPr algn="ctr"/>
            <a:r>
              <a:rPr lang="en-CA" dirty="0" smtClean="0"/>
              <a:t>My </a:t>
            </a:r>
            <a:r>
              <a:rPr lang="en-CA" sz="2400" dirty="0" err="1" smtClean="0">
                <a:solidFill>
                  <a:schemeClr val="bg1"/>
                </a:solidFill>
                <a:latin typeface="Times New Roman" pitchFamily="18" charset="0"/>
                <a:cs typeface="Times New Roman" pitchFamily="18" charset="0"/>
              </a:rPr>
              <a:t>My</a:t>
            </a:r>
            <a:r>
              <a:rPr lang="en-CA" sz="2400" dirty="0" smtClean="0">
                <a:solidFill>
                  <a:schemeClr val="bg1"/>
                </a:solidFill>
                <a:latin typeface="Times New Roman" pitchFamily="18" charset="0"/>
                <a:cs typeface="Times New Roman" pitchFamily="18" charset="0"/>
              </a:rPr>
              <a:t> Beliefs cont’d</a:t>
            </a:r>
            <a:endParaRPr lang="en-CA" sz="2400" dirty="0">
              <a:solidFill>
                <a:schemeClr val="bg1"/>
              </a:solidFill>
              <a:latin typeface="Times New Roman" pitchFamily="18" charset="0"/>
              <a:cs typeface="Times New Roman" pitchFamily="18" charset="0"/>
            </a:endParaRPr>
          </a:p>
        </p:txBody>
      </p:sp>
      <p:sp>
        <p:nvSpPr>
          <p:cNvPr id="2" name="TextBox 1"/>
          <p:cNvSpPr txBox="1"/>
          <p:nvPr/>
        </p:nvSpPr>
        <p:spPr>
          <a:xfrm>
            <a:off x="539552" y="4293096"/>
            <a:ext cx="7920880" cy="2246769"/>
          </a:xfrm>
          <a:prstGeom prst="rect">
            <a:avLst/>
          </a:prstGeom>
          <a:noFill/>
        </p:spPr>
        <p:txBody>
          <a:bodyPr wrap="square" rtlCol="0">
            <a:spAutoFit/>
          </a:bodyPr>
          <a:lstStyle/>
          <a:p>
            <a:r>
              <a:rPr lang="en-CA" sz="1400" dirty="0" smtClean="0">
                <a:solidFill>
                  <a:schemeClr val="bg1"/>
                </a:solidFill>
                <a:latin typeface="Times New Roman" pitchFamily="18" charset="0"/>
                <a:cs typeface="Times New Roman" pitchFamily="18" charset="0"/>
              </a:rPr>
              <a:t>      Looking </a:t>
            </a:r>
            <a:r>
              <a:rPr lang="en-CA" sz="1400" dirty="0">
                <a:solidFill>
                  <a:schemeClr val="bg1"/>
                </a:solidFill>
                <a:latin typeface="Times New Roman" pitchFamily="18" charset="0"/>
                <a:cs typeface="Times New Roman" pitchFamily="18" charset="0"/>
              </a:rPr>
              <a:t>back over the last few weeks I can honestly say that I have had many small components of my belief system either changed or slightly altered.  This is in part due to the conversations and candid opinions of my peers.</a:t>
            </a:r>
          </a:p>
          <a:p>
            <a:r>
              <a:rPr lang="en-CA" sz="1400" dirty="0">
                <a:solidFill>
                  <a:schemeClr val="bg1"/>
                </a:solidFill>
                <a:latin typeface="Times New Roman" pitchFamily="18" charset="0"/>
                <a:cs typeface="Times New Roman" pitchFamily="18" charset="0"/>
              </a:rPr>
              <a:t> </a:t>
            </a:r>
            <a:r>
              <a:rPr lang="en-CA" sz="1400" dirty="0" smtClean="0">
                <a:solidFill>
                  <a:schemeClr val="bg1"/>
                </a:solidFill>
                <a:latin typeface="Times New Roman" pitchFamily="18" charset="0"/>
                <a:cs typeface="Times New Roman" pitchFamily="18" charset="0"/>
              </a:rPr>
              <a:t>     </a:t>
            </a:r>
            <a:r>
              <a:rPr lang="en-CA" sz="1400" dirty="0" smtClean="0">
                <a:solidFill>
                  <a:schemeClr val="bg1"/>
                </a:solidFill>
                <a:latin typeface="Times New Roman" pitchFamily="18" charset="0"/>
                <a:cs typeface="Times New Roman" pitchFamily="18" charset="0"/>
              </a:rPr>
              <a:t>One </a:t>
            </a:r>
            <a:r>
              <a:rPr lang="en-CA" sz="1400" dirty="0">
                <a:solidFill>
                  <a:schemeClr val="bg1"/>
                </a:solidFill>
                <a:latin typeface="Times New Roman" pitchFamily="18" charset="0"/>
                <a:cs typeface="Times New Roman" pitchFamily="18" charset="0"/>
              </a:rPr>
              <a:t>such interaction came during our facebook </a:t>
            </a:r>
            <a:r>
              <a:rPr lang="en-CA" sz="1400" dirty="0" smtClean="0">
                <a:solidFill>
                  <a:schemeClr val="bg1"/>
                </a:solidFill>
                <a:latin typeface="Times New Roman" pitchFamily="18" charset="0"/>
                <a:cs typeface="Times New Roman" pitchFamily="18" charset="0"/>
              </a:rPr>
              <a:t>exercise</a:t>
            </a:r>
            <a:r>
              <a:rPr lang="en-CA" sz="1400" dirty="0">
                <a:solidFill>
                  <a:schemeClr val="bg1"/>
                </a:solidFill>
                <a:latin typeface="Times New Roman" pitchFamily="18" charset="0"/>
                <a:cs typeface="Times New Roman" pitchFamily="18" charset="0"/>
              </a:rPr>
              <a:t>, in which Justin Mark and I posted videos and asked our cohort to respond however they felt appropriate.  Several people had a look at the video on the industrialization of farming and made it very clear to me that this video was far too biased and possibly even offensive to some local family farmers.  I had proposed it as a piece for which one might start a conversation on the importance of seeing both sides of an issue, however, to date I had not yet shared any counterarguments for this video with my classes.  These honest and candid thoughts from my peers have made me rethink how I will deliver this unit and/or if I will show this piece at all.</a:t>
            </a:r>
          </a:p>
        </p:txBody>
      </p:sp>
      <p:pic>
        <p:nvPicPr>
          <p:cNvPr id="2050" name="Picture 2" descr="Our heroes Moopheus, Leo and Chickity expose the dark side of the dairy industr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740" y="1335832"/>
            <a:ext cx="4536504" cy="254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496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3000"/>
                                        <p:tgtEl>
                                          <p:spTgt spid="2050"/>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8377"/>
            <a:ext cx="6995396" cy="808132"/>
          </a:xfrm>
        </p:spPr>
      </p:pic>
      <p:sp>
        <p:nvSpPr>
          <p:cNvPr id="3" name="TextBox 2"/>
          <p:cNvSpPr txBox="1"/>
          <p:nvPr/>
        </p:nvSpPr>
        <p:spPr>
          <a:xfrm>
            <a:off x="2339189" y="745636"/>
            <a:ext cx="3456384" cy="461665"/>
          </a:xfrm>
          <a:prstGeom prst="rect">
            <a:avLst/>
          </a:prstGeom>
          <a:noFill/>
        </p:spPr>
        <p:txBody>
          <a:bodyPr wrap="square" rtlCol="0">
            <a:spAutoFit/>
          </a:bodyPr>
          <a:lstStyle/>
          <a:p>
            <a:pPr algn="ctr"/>
            <a:r>
              <a:rPr lang="en-CA" dirty="0" smtClean="0"/>
              <a:t>My </a:t>
            </a:r>
            <a:r>
              <a:rPr lang="en-CA" sz="2400" dirty="0" err="1" smtClean="0">
                <a:solidFill>
                  <a:schemeClr val="bg1"/>
                </a:solidFill>
                <a:latin typeface="Times New Roman" pitchFamily="18" charset="0"/>
                <a:cs typeface="Times New Roman" pitchFamily="18" charset="0"/>
              </a:rPr>
              <a:t>My</a:t>
            </a:r>
            <a:r>
              <a:rPr lang="en-CA" sz="2400" dirty="0" smtClean="0">
                <a:solidFill>
                  <a:schemeClr val="bg1"/>
                </a:solidFill>
                <a:latin typeface="Times New Roman" pitchFamily="18" charset="0"/>
                <a:cs typeface="Times New Roman" pitchFamily="18" charset="0"/>
              </a:rPr>
              <a:t> Beliefs cont’d</a:t>
            </a:r>
            <a:endParaRPr lang="en-CA" sz="2400" dirty="0">
              <a:solidFill>
                <a:schemeClr val="bg1"/>
              </a:solidFill>
              <a:latin typeface="Times New Roman" pitchFamily="18" charset="0"/>
              <a:cs typeface="Times New Roman" pitchFamily="18" charset="0"/>
            </a:endParaRPr>
          </a:p>
        </p:txBody>
      </p:sp>
      <p:sp>
        <p:nvSpPr>
          <p:cNvPr id="2" name="TextBox 1"/>
          <p:cNvSpPr txBox="1"/>
          <p:nvPr/>
        </p:nvSpPr>
        <p:spPr>
          <a:xfrm>
            <a:off x="395536" y="4077072"/>
            <a:ext cx="8280920" cy="2092881"/>
          </a:xfrm>
          <a:prstGeom prst="rect">
            <a:avLst/>
          </a:prstGeom>
          <a:noFill/>
        </p:spPr>
        <p:txBody>
          <a:bodyPr wrap="square" rtlCol="0">
            <a:spAutoFit/>
          </a:bodyPr>
          <a:lstStyle/>
          <a:p>
            <a:r>
              <a:rPr lang="en-CA" sz="1400" dirty="0">
                <a:solidFill>
                  <a:schemeClr val="bg1"/>
                </a:solidFill>
              </a:rPr>
              <a:t>A second valuable interaction came as a result of reading a peer’s response to our posted question, “What is your vision of the future?”  As this person noted in a private email that they were not sure if they would even post their response due to the nature of its content, I have decided not to reference it here.  The nature of this post was regarding the wording that the current government was using for its vision of the future.  She found that phrases such as ‘21</a:t>
            </a:r>
            <a:r>
              <a:rPr lang="en-CA" sz="1400" baseline="30000" dirty="0">
                <a:solidFill>
                  <a:schemeClr val="bg1"/>
                </a:solidFill>
              </a:rPr>
              <a:t>st  </a:t>
            </a:r>
            <a:r>
              <a:rPr lang="en-CA" sz="1400" dirty="0">
                <a:solidFill>
                  <a:schemeClr val="bg1"/>
                </a:solidFill>
              </a:rPr>
              <a:t>Century Learning’, and ‘student centered learning’ were insulting to current and past teachers.  She felt it implied that teachers past and present have not been working hard enough and that they needed this new guidance to </a:t>
            </a:r>
            <a:r>
              <a:rPr lang="en-CA" sz="1400" dirty="0" smtClean="0">
                <a:solidFill>
                  <a:schemeClr val="bg1"/>
                </a:solidFill>
              </a:rPr>
              <a:t>create </a:t>
            </a:r>
            <a:r>
              <a:rPr lang="en-CA" sz="1400" dirty="0">
                <a:solidFill>
                  <a:schemeClr val="bg1"/>
                </a:solidFill>
              </a:rPr>
              <a:t>a better future.  This set off some very interesting conversations over the next few days.</a:t>
            </a:r>
          </a:p>
          <a:p>
            <a:r>
              <a:rPr lang="en-CA" sz="1400" dirty="0">
                <a:solidFill>
                  <a:schemeClr val="bg1"/>
                </a:solidFill>
              </a:rPr>
              <a:t> </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51" t="14667" r="20750" b="29778"/>
          <a:stretch/>
        </p:blipFill>
        <p:spPr bwMode="auto">
          <a:xfrm>
            <a:off x="611560" y="1412776"/>
            <a:ext cx="4657620" cy="246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000" t="28445" r="21125" b="16223"/>
          <a:stretch/>
        </p:blipFill>
        <p:spPr bwMode="auto">
          <a:xfrm>
            <a:off x="4067381" y="1395264"/>
            <a:ext cx="4502383" cy="238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9874" t="27333" r="21376" b="16445"/>
          <a:stretch/>
        </p:blipFill>
        <p:spPr bwMode="auto">
          <a:xfrm>
            <a:off x="2051720" y="1395264"/>
            <a:ext cx="4597112" cy="247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5068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7000"/>
                            </p:stCondLst>
                            <p:childTnLst>
                              <p:par>
                                <p:cTn id="13" presetID="10" presetClass="entr" presetSubtype="0"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par>
                                <p:cTn id="16" presetID="10" presetClass="exit" presetSubtype="0" fill="hold" nodeType="with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childTnLst>
                          </p:cTn>
                        </p:par>
                        <p:par>
                          <p:cTn id="19" fill="hold">
                            <p:stCondLst>
                              <p:cond delay="12000"/>
                            </p:stCondLst>
                            <p:childTnLst>
                              <p:par>
                                <p:cTn id="20" presetID="10" presetClass="entr" presetSubtype="0" fill="hold" nodeType="after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3000"/>
                                        <p:tgtEl>
                                          <p:spTgt spid="8"/>
                                        </p:tgtEl>
                                      </p:cBhvr>
                                    </p:animEffect>
                                  </p:childTnLst>
                                </p:cTn>
                              </p:par>
                              <p:par>
                                <p:cTn id="23" presetID="10" presetClass="exit" presetSubtype="0" fill="hold" nodeType="withEffect">
                                  <p:stCondLst>
                                    <p:cond delay="0"/>
                                  </p:stCondLst>
                                  <p:childTnLst>
                                    <p:animEffect transition="out" filter="fade">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8377"/>
            <a:ext cx="6995396" cy="808132"/>
          </a:xfrm>
        </p:spPr>
      </p:pic>
      <p:sp>
        <p:nvSpPr>
          <p:cNvPr id="3" name="TextBox 2"/>
          <p:cNvSpPr txBox="1"/>
          <p:nvPr/>
        </p:nvSpPr>
        <p:spPr>
          <a:xfrm>
            <a:off x="2339189" y="745636"/>
            <a:ext cx="3456384" cy="461665"/>
          </a:xfrm>
          <a:prstGeom prst="rect">
            <a:avLst/>
          </a:prstGeom>
          <a:noFill/>
        </p:spPr>
        <p:txBody>
          <a:bodyPr wrap="square" rtlCol="0">
            <a:spAutoFit/>
          </a:bodyPr>
          <a:lstStyle/>
          <a:p>
            <a:pPr algn="ctr"/>
            <a:r>
              <a:rPr lang="en-CA" dirty="0" smtClean="0"/>
              <a:t>My </a:t>
            </a:r>
            <a:r>
              <a:rPr lang="en-CA" sz="2400" dirty="0" err="1" smtClean="0">
                <a:solidFill>
                  <a:schemeClr val="bg1"/>
                </a:solidFill>
                <a:latin typeface="Times New Roman" pitchFamily="18" charset="0"/>
                <a:cs typeface="Times New Roman" pitchFamily="18" charset="0"/>
              </a:rPr>
              <a:t>My</a:t>
            </a:r>
            <a:r>
              <a:rPr lang="en-CA" sz="2400" dirty="0" smtClean="0">
                <a:solidFill>
                  <a:schemeClr val="bg1"/>
                </a:solidFill>
                <a:latin typeface="Times New Roman" pitchFamily="18" charset="0"/>
                <a:cs typeface="Times New Roman" pitchFamily="18" charset="0"/>
              </a:rPr>
              <a:t> Beliefs cont’d</a:t>
            </a:r>
            <a:endParaRPr lang="en-CA" sz="2400" dirty="0">
              <a:solidFill>
                <a:schemeClr val="bg1"/>
              </a:solidFill>
              <a:latin typeface="Times New Roman" pitchFamily="18" charset="0"/>
              <a:cs typeface="Times New Roman" pitchFamily="18" charset="0"/>
            </a:endParaRPr>
          </a:p>
        </p:txBody>
      </p:sp>
      <p:sp>
        <p:nvSpPr>
          <p:cNvPr id="4" name="TextBox 3"/>
          <p:cNvSpPr txBox="1"/>
          <p:nvPr/>
        </p:nvSpPr>
        <p:spPr>
          <a:xfrm>
            <a:off x="539552" y="1556792"/>
            <a:ext cx="3672408" cy="4370427"/>
          </a:xfrm>
          <a:prstGeom prst="rect">
            <a:avLst/>
          </a:prstGeom>
          <a:noFill/>
        </p:spPr>
        <p:txBody>
          <a:bodyPr wrap="square" rtlCol="0">
            <a:spAutoFit/>
          </a:bodyPr>
          <a:lstStyle/>
          <a:p>
            <a:r>
              <a:rPr lang="en-CA" sz="1400" dirty="0">
                <a:solidFill>
                  <a:schemeClr val="bg1"/>
                </a:solidFill>
                <a:latin typeface="Times New Roman" pitchFamily="18" charset="0"/>
                <a:cs typeface="Times New Roman" pitchFamily="18" charset="0"/>
              </a:rPr>
              <a:t>The same day, shortly after I read this post, I paid a visit </a:t>
            </a:r>
            <a:r>
              <a:rPr lang="en-CA" sz="1400" dirty="0" smtClean="0">
                <a:solidFill>
                  <a:schemeClr val="bg1"/>
                </a:solidFill>
                <a:latin typeface="Times New Roman" pitchFamily="18" charset="0"/>
                <a:cs typeface="Times New Roman" pitchFamily="18" charset="0"/>
              </a:rPr>
              <a:t>to my </a:t>
            </a:r>
            <a:r>
              <a:rPr lang="en-CA" sz="1400" dirty="0">
                <a:solidFill>
                  <a:schemeClr val="bg1"/>
                </a:solidFill>
                <a:latin typeface="Times New Roman" pitchFamily="18" charset="0"/>
                <a:cs typeface="Times New Roman" pitchFamily="18" charset="0"/>
              </a:rPr>
              <a:t>Principal Bill Green at the </a:t>
            </a:r>
            <a:r>
              <a:rPr lang="en-CA" sz="1400" dirty="0" smtClean="0">
                <a:solidFill>
                  <a:schemeClr val="bg1"/>
                </a:solidFill>
                <a:latin typeface="Times New Roman" pitchFamily="18" charset="0"/>
                <a:cs typeface="Times New Roman" pitchFamily="18" charset="0"/>
              </a:rPr>
              <a:t>local hospital where he </a:t>
            </a:r>
            <a:r>
              <a:rPr lang="en-CA" sz="1400" dirty="0">
                <a:solidFill>
                  <a:schemeClr val="bg1"/>
                </a:solidFill>
                <a:latin typeface="Times New Roman" pitchFamily="18" charset="0"/>
                <a:cs typeface="Times New Roman" pitchFamily="18" charset="0"/>
              </a:rPr>
              <a:t>was recovering from a burst appendix.  When I broached this topic he was very adamant, or as adamant as you can be in a hospital bed hooked up to an IV, that this was not the case.  He had recently been invited down to Victoria to speak with a couple of ‘Big Wigs’ in Education and had been extremely impressed with their ideas, their ideology, and their focus at putting paper into practice.  Their offices were open areas with tables and stations at which various people might congregate to brainstorm and plan.  He came away with the overall impression that the BC Ed. Plan was not just a document spit </a:t>
            </a:r>
            <a:r>
              <a:rPr lang="en-CA" sz="1400" dirty="0" smtClean="0">
                <a:solidFill>
                  <a:schemeClr val="bg1"/>
                </a:solidFill>
                <a:latin typeface="Times New Roman" pitchFamily="18" charset="0"/>
                <a:cs typeface="Times New Roman" pitchFamily="18" charset="0"/>
              </a:rPr>
              <a:t>out for </a:t>
            </a:r>
            <a:r>
              <a:rPr lang="en-CA" sz="1400" dirty="0">
                <a:solidFill>
                  <a:schemeClr val="bg1"/>
                </a:solidFill>
                <a:latin typeface="Times New Roman" pitchFamily="18" charset="0"/>
                <a:cs typeface="Times New Roman" pitchFamily="18" charset="0"/>
              </a:rPr>
              <a:t>political reasons, but an idea that these people were taking seriously and committed to making an impression on education in BC.</a:t>
            </a:r>
          </a:p>
          <a:p>
            <a:r>
              <a:rPr lang="en-CA" sz="1200" dirty="0">
                <a:solidFill>
                  <a:schemeClr val="bg1"/>
                </a:solidFill>
                <a:latin typeface="Times New Roman" pitchFamily="18" charset="0"/>
                <a:cs typeface="Times New Roman" pitchFamily="18" charset="0"/>
              </a:rPr>
              <a:t>	</a:t>
            </a:r>
          </a:p>
        </p:txBody>
      </p:sp>
      <p:sp>
        <p:nvSpPr>
          <p:cNvPr id="5" name="TextBox 4"/>
          <p:cNvSpPr txBox="1"/>
          <p:nvPr/>
        </p:nvSpPr>
        <p:spPr>
          <a:xfrm>
            <a:off x="4890616" y="1552667"/>
            <a:ext cx="3672408" cy="4401205"/>
          </a:xfrm>
          <a:prstGeom prst="rect">
            <a:avLst/>
          </a:prstGeom>
          <a:noFill/>
        </p:spPr>
        <p:txBody>
          <a:bodyPr wrap="square" rtlCol="0">
            <a:spAutoFit/>
          </a:bodyPr>
          <a:lstStyle/>
          <a:p>
            <a:r>
              <a:rPr lang="en-CA" sz="1400" dirty="0" smtClean="0">
                <a:solidFill>
                  <a:schemeClr val="bg1"/>
                </a:solidFill>
                <a:latin typeface="Times New Roman" pitchFamily="18" charset="0"/>
                <a:cs typeface="Times New Roman" pitchFamily="18" charset="0"/>
              </a:rPr>
              <a:t>      The </a:t>
            </a:r>
            <a:r>
              <a:rPr lang="en-CA" sz="1400" dirty="0">
                <a:solidFill>
                  <a:schemeClr val="bg1"/>
                </a:solidFill>
                <a:latin typeface="Times New Roman" pitchFamily="18" charset="0"/>
                <a:cs typeface="Times New Roman" pitchFamily="18" charset="0"/>
              </a:rPr>
              <a:t>next day, I attended an evening session with Dr. Bruce </a:t>
            </a:r>
            <a:r>
              <a:rPr lang="en-CA" sz="1400" dirty="0" err="1">
                <a:solidFill>
                  <a:schemeClr val="bg1"/>
                </a:solidFill>
                <a:latin typeface="Times New Roman" pitchFamily="18" charset="0"/>
                <a:cs typeface="Times New Roman" pitchFamily="18" charset="0"/>
              </a:rPr>
              <a:t>Beairsto</a:t>
            </a:r>
            <a:r>
              <a:rPr lang="en-CA" sz="1400" dirty="0">
                <a:solidFill>
                  <a:schemeClr val="bg1"/>
                </a:solidFill>
                <a:latin typeface="Times New Roman" pitchFamily="18" charset="0"/>
                <a:cs typeface="Times New Roman" pitchFamily="18" charset="0"/>
              </a:rPr>
              <a:t>.  Sure enough, the words and phrases that had been on my mind were on the first slide of Dr. </a:t>
            </a:r>
            <a:r>
              <a:rPr lang="en-CA" sz="1400" dirty="0" err="1">
                <a:solidFill>
                  <a:schemeClr val="bg1"/>
                </a:solidFill>
                <a:latin typeface="Times New Roman" pitchFamily="18" charset="0"/>
                <a:cs typeface="Times New Roman" pitchFamily="18" charset="0"/>
              </a:rPr>
              <a:t>Beairsto’s</a:t>
            </a:r>
            <a:r>
              <a:rPr lang="en-CA" sz="1400" dirty="0">
                <a:solidFill>
                  <a:schemeClr val="bg1"/>
                </a:solidFill>
                <a:latin typeface="Times New Roman" pitchFamily="18" charset="0"/>
                <a:cs typeface="Times New Roman" pitchFamily="18" charset="0"/>
              </a:rPr>
              <a:t> presentation.  One of the things that he proceeded to explain in his presentation was that these words were not new.  They were not invented by this government.  He presented documents dating back to 1989 that illustrated a brief history of this jargon,  some of which is actually mandated by </a:t>
            </a:r>
            <a:r>
              <a:rPr lang="en-CA" sz="1400" dirty="0" smtClean="0">
                <a:solidFill>
                  <a:schemeClr val="bg1"/>
                </a:solidFill>
                <a:latin typeface="Times New Roman" pitchFamily="18" charset="0"/>
                <a:cs typeface="Times New Roman" pitchFamily="18" charset="0"/>
              </a:rPr>
              <a:t>legislation.</a:t>
            </a:r>
          </a:p>
          <a:p>
            <a:r>
              <a:rPr lang="en-CA" sz="1400" dirty="0">
                <a:solidFill>
                  <a:schemeClr val="bg1"/>
                </a:solidFill>
                <a:latin typeface="Times New Roman" pitchFamily="18" charset="0"/>
                <a:cs typeface="Times New Roman" pitchFamily="18" charset="0"/>
              </a:rPr>
              <a:t> </a:t>
            </a:r>
            <a:r>
              <a:rPr lang="en-CA" sz="1400" dirty="0" smtClean="0">
                <a:solidFill>
                  <a:schemeClr val="bg1"/>
                </a:solidFill>
                <a:latin typeface="Times New Roman" pitchFamily="18" charset="0"/>
                <a:cs typeface="Times New Roman" pitchFamily="18" charset="0"/>
              </a:rPr>
              <a:t>     My </a:t>
            </a:r>
            <a:r>
              <a:rPr lang="en-CA" sz="1400" dirty="0">
                <a:solidFill>
                  <a:schemeClr val="bg1"/>
                </a:solidFill>
                <a:latin typeface="Times New Roman" pitchFamily="18" charset="0"/>
                <a:cs typeface="Times New Roman" pitchFamily="18" charset="0"/>
              </a:rPr>
              <a:t>belaboured point here is that had it not been for my peer posting their thoughts on this topic, I would have had nowhere near the level of interest and contextual involvement over the following few days.  The process allowed me to become much more educated, and in some way altered my beliefs, in one sliver of our very complicated profession and for that I am grateful.</a:t>
            </a:r>
          </a:p>
        </p:txBody>
      </p:sp>
      <p:pic>
        <p:nvPicPr>
          <p:cNvPr id="1026" name="Picture 2" descr="http://files.campus.edublogs.org/blog44.ca/dist/c/2/files/2011/11/BCs-Ed-plan-2kpisgv.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124902"/>
            <a:ext cx="3986471" cy="30857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ngleyadvance.com/4543518.b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688046"/>
            <a:ext cx="2957245" cy="39732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1943" y="5661248"/>
            <a:ext cx="2957245" cy="230832"/>
          </a:xfrm>
          <a:prstGeom prst="rect">
            <a:avLst/>
          </a:prstGeom>
          <a:noFill/>
        </p:spPr>
        <p:txBody>
          <a:bodyPr wrap="square" rtlCol="0">
            <a:spAutoFit/>
          </a:bodyPr>
          <a:lstStyle/>
          <a:p>
            <a:r>
              <a:rPr lang="en-CA" sz="900" u="sng" dirty="0">
                <a:hlinkClick r:id="rId5"/>
              </a:rPr>
              <a:t>Face of education changing</a:t>
            </a:r>
            <a:r>
              <a:rPr lang="en-CA" sz="900" dirty="0">
                <a:hlinkClick r:id="rId6"/>
              </a:rPr>
              <a:t>www.langleyadvance.com</a:t>
            </a:r>
            <a:r>
              <a:rPr lang="en-CA" sz="900" dirty="0"/>
              <a:t> </a:t>
            </a:r>
          </a:p>
        </p:txBody>
      </p:sp>
    </p:spTree>
    <p:extLst>
      <p:ext uri="{BB962C8B-B14F-4D97-AF65-F5344CB8AC3E}">
        <p14:creationId xmlns:p14="http://schemas.microsoft.com/office/powerpoint/2010/main" val="1461241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3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3000"/>
                                        <p:tgtEl>
                                          <p:spTgt spid="5"/>
                                        </p:tgtEl>
                                      </p:cBhvr>
                                    </p:animEffect>
                                  </p:childTnLst>
                                </p:cTn>
                              </p:par>
                              <p:par>
                                <p:cTn id="17" presetID="10" presetClass="exit" presetSubtype="0" fill="hold" grpId="1" nodeType="withEffect">
                                  <p:stCondLst>
                                    <p:cond delay="0"/>
                                  </p:stCondLst>
                                  <p:childTnLst>
                                    <p:animEffect transition="out" filter="fad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026"/>
                                        </p:tgtEl>
                                      </p:cBhvr>
                                    </p:animEffect>
                                    <p:set>
                                      <p:cBhvr>
                                        <p:cTn id="22" dur="1" fill="hold">
                                          <p:stCondLst>
                                            <p:cond delay="1999"/>
                                          </p:stCondLst>
                                        </p:cTn>
                                        <p:tgtEl>
                                          <p:spTgt spid="1026"/>
                                        </p:tgtEl>
                                        <p:attrNameLst>
                                          <p:attrName>style.visibility</p:attrName>
                                        </p:attrNameLst>
                                      </p:cBhvr>
                                      <p:to>
                                        <p:strVal val="hidden"/>
                                      </p:to>
                                    </p:se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3000"/>
                                        <p:tgtEl>
                                          <p:spTgt spid="1028"/>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8377"/>
            <a:ext cx="6995396" cy="808132"/>
          </a:xfrm>
        </p:spPr>
      </p:pic>
      <p:sp>
        <p:nvSpPr>
          <p:cNvPr id="3" name="TextBox 2"/>
          <p:cNvSpPr txBox="1"/>
          <p:nvPr/>
        </p:nvSpPr>
        <p:spPr>
          <a:xfrm>
            <a:off x="2339752" y="976469"/>
            <a:ext cx="3456384" cy="461665"/>
          </a:xfrm>
          <a:prstGeom prst="rect">
            <a:avLst/>
          </a:prstGeom>
          <a:noFill/>
        </p:spPr>
        <p:txBody>
          <a:bodyPr wrap="square" rtlCol="0">
            <a:spAutoFit/>
          </a:bodyPr>
          <a:lstStyle/>
          <a:p>
            <a:pPr algn="ctr"/>
            <a:r>
              <a:rPr lang="en-CA" dirty="0" smtClean="0"/>
              <a:t>My </a:t>
            </a:r>
            <a:r>
              <a:rPr lang="en-CA" sz="2400" dirty="0" err="1" smtClean="0">
                <a:solidFill>
                  <a:schemeClr val="bg1"/>
                </a:solidFill>
                <a:latin typeface="Times New Roman" pitchFamily="18" charset="0"/>
                <a:cs typeface="Times New Roman" pitchFamily="18" charset="0"/>
              </a:rPr>
              <a:t>My</a:t>
            </a:r>
            <a:r>
              <a:rPr lang="en-CA" sz="2400" dirty="0" smtClean="0">
                <a:solidFill>
                  <a:schemeClr val="bg1"/>
                </a:solidFill>
                <a:latin typeface="Times New Roman" pitchFamily="18" charset="0"/>
                <a:cs typeface="Times New Roman" pitchFamily="18" charset="0"/>
              </a:rPr>
              <a:t> Identity</a:t>
            </a:r>
            <a:endParaRPr lang="en-CA" sz="2400" dirty="0">
              <a:solidFill>
                <a:schemeClr val="bg1"/>
              </a:solidFill>
              <a:latin typeface="Times New Roman" pitchFamily="18" charset="0"/>
              <a:cs typeface="Times New Roman" pitchFamily="18" charset="0"/>
            </a:endParaRPr>
          </a:p>
        </p:txBody>
      </p:sp>
      <p:sp>
        <p:nvSpPr>
          <p:cNvPr id="2" name="TextBox 1"/>
          <p:cNvSpPr txBox="1"/>
          <p:nvPr/>
        </p:nvSpPr>
        <p:spPr>
          <a:xfrm>
            <a:off x="1907704" y="1556792"/>
            <a:ext cx="5616624" cy="2893100"/>
          </a:xfrm>
          <a:prstGeom prst="rect">
            <a:avLst/>
          </a:prstGeom>
          <a:noFill/>
        </p:spPr>
        <p:txBody>
          <a:bodyPr wrap="square" rtlCol="0">
            <a:spAutoFit/>
          </a:bodyPr>
          <a:lstStyle/>
          <a:p>
            <a:r>
              <a:rPr lang="en-CA" sz="1400" dirty="0" smtClean="0">
                <a:solidFill>
                  <a:schemeClr val="bg1"/>
                </a:solidFill>
                <a:latin typeface="Times New Roman" pitchFamily="18" charset="0"/>
                <a:cs typeface="Times New Roman" pitchFamily="18" charset="0"/>
              </a:rPr>
              <a:t>      In </a:t>
            </a:r>
            <a:r>
              <a:rPr lang="en-CA" sz="1400" dirty="0">
                <a:solidFill>
                  <a:schemeClr val="bg1"/>
                </a:solidFill>
                <a:latin typeface="Times New Roman" pitchFamily="18" charset="0"/>
                <a:cs typeface="Times New Roman" pitchFamily="18" charset="0"/>
              </a:rPr>
              <a:t>my original paper I quoted Salmon Kahn stating that, “I just want to be having fun with my students.” (Khan, 2011).  I stated that, “This concept, I believe, is what makes me a good teacher.” (Ferneyhough, 2013)  This is, and hope continues to be for years to come, my main identity as a teacher.  The trick here, in this course, has been to figure out how I will continue to grow in this area especially as it relates to online learning.  Just because I ‘have fun’ with my students in a face to face environment, does not mean that I will be capable of replicating this </a:t>
            </a:r>
            <a:r>
              <a:rPr lang="en-CA" sz="1400" dirty="0" smtClean="0">
                <a:solidFill>
                  <a:schemeClr val="bg1"/>
                </a:solidFill>
                <a:latin typeface="Times New Roman" pitchFamily="18" charset="0"/>
                <a:cs typeface="Times New Roman" pitchFamily="18" charset="0"/>
              </a:rPr>
              <a:t>ability </a:t>
            </a:r>
            <a:r>
              <a:rPr lang="en-CA" sz="1400" dirty="0">
                <a:solidFill>
                  <a:schemeClr val="bg1"/>
                </a:solidFill>
                <a:latin typeface="Times New Roman" pitchFamily="18" charset="0"/>
                <a:cs typeface="Times New Roman" pitchFamily="18" charset="0"/>
              </a:rPr>
              <a:t>in an online environment.  I regret that my first paper was somewhat lacking in this area and would like to focus a bit more here on how events over the past few weeks may impact my abilities to create an enjoyable online experience in the future</a:t>
            </a:r>
            <a:r>
              <a:rPr lang="en-CA" sz="1400" dirty="0" smtClean="0">
                <a:solidFill>
                  <a:schemeClr val="bg1"/>
                </a:solidFill>
                <a:latin typeface="Times New Roman" pitchFamily="18" charset="0"/>
                <a:cs typeface="Times New Roman" pitchFamily="18" charset="0"/>
              </a:rPr>
              <a:t>.</a:t>
            </a:r>
          </a:p>
          <a:p>
            <a:endParaRPr lang="en-CA" sz="1400" dirty="0">
              <a:solidFill>
                <a:schemeClr val="bg1"/>
              </a:solidFill>
              <a:latin typeface="Times New Roman" pitchFamily="18" charset="0"/>
              <a:cs typeface="Times New Roman" pitchFamily="18" charset="0"/>
            </a:endParaRPr>
          </a:p>
        </p:txBody>
      </p:sp>
      <p:pic>
        <p:nvPicPr>
          <p:cNvPr id="1026" name="Picture 2" descr="http://danielkeeney.com/wp-content/uploads/2011/05/Kh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94803">
            <a:off x="1191974" y="4412356"/>
            <a:ext cx="1913585" cy="19135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655478">
            <a:off x="1479409" y="6220707"/>
            <a:ext cx="2195736" cy="338554"/>
          </a:xfrm>
          <a:prstGeom prst="rect">
            <a:avLst/>
          </a:prstGeom>
          <a:noFill/>
        </p:spPr>
        <p:txBody>
          <a:bodyPr wrap="square" rtlCol="0">
            <a:spAutoFit/>
          </a:bodyPr>
          <a:lstStyle/>
          <a:p>
            <a:r>
              <a:rPr lang="en-CA" sz="800" u="sng" dirty="0">
                <a:hlinkClick r:id="rId4"/>
              </a:rPr>
              <a:t>The PR Counselor Blog - Dan Keeney of DPK Public Relations on the ...</a:t>
            </a:r>
            <a:r>
              <a:rPr lang="en-CA" sz="800" dirty="0">
                <a:hlinkClick r:id="rId5"/>
              </a:rPr>
              <a:t>danielkeeney.com</a:t>
            </a:r>
            <a:r>
              <a:rPr lang="en-CA" sz="800" dirty="0"/>
              <a:t> </a:t>
            </a:r>
          </a:p>
        </p:txBody>
      </p:sp>
      <p:pic>
        <p:nvPicPr>
          <p:cNvPr id="1028" name="Picture 4" descr="http://www.sd71.bc.ca/Sd71/school/valley-view/School/2012-13/news1213/gr7boys-volleyball/data/images1/isfled_valley-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4288988"/>
            <a:ext cx="2865723" cy="19092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07704" y="3981873"/>
            <a:ext cx="5616624" cy="1815882"/>
          </a:xfrm>
          <a:prstGeom prst="rect">
            <a:avLst/>
          </a:prstGeom>
          <a:noFill/>
        </p:spPr>
        <p:txBody>
          <a:bodyPr wrap="square" rtlCol="0">
            <a:spAutoFit/>
          </a:bodyPr>
          <a:lstStyle/>
          <a:p>
            <a:r>
              <a:rPr lang="en-CA" sz="1400" dirty="0">
                <a:solidFill>
                  <a:schemeClr val="bg1"/>
                </a:solidFill>
                <a:latin typeface="Times New Roman" pitchFamily="18" charset="0"/>
                <a:cs typeface="Times New Roman" pitchFamily="18" charset="0"/>
              </a:rPr>
              <a:t> </a:t>
            </a:r>
            <a:r>
              <a:rPr lang="en-CA" sz="1400" dirty="0" smtClean="0">
                <a:solidFill>
                  <a:schemeClr val="bg1"/>
                </a:solidFill>
                <a:latin typeface="Times New Roman" pitchFamily="18" charset="0"/>
                <a:cs typeface="Times New Roman" pitchFamily="18" charset="0"/>
              </a:rPr>
              <a:t>      In </a:t>
            </a:r>
            <a:r>
              <a:rPr lang="en-CA" sz="1400" dirty="0">
                <a:solidFill>
                  <a:schemeClr val="bg1"/>
                </a:solidFill>
                <a:latin typeface="Times New Roman" pitchFamily="18" charset="0"/>
                <a:cs typeface="Times New Roman" pitchFamily="18" charset="0"/>
              </a:rPr>
              <a:t>chapter 9 of Karen </a:t>
            </a:r>
            <a:r>
              <a:rPr lang="en-CA" sz="1400" dirty="0" err="1">
                <a:solidFill>
                  <a:schemeClr val="bg1"/>
                </a:solidFill>
                <a:latin typeface="Times New Roman" pitchFamily="18" charset="0"/>
                <a:cs typeface="Times New Roman" pitchFamily="18" charset="0"/>
              </a:rPr>
              <a:t>Kear’s</a:t>
            </a:r>
            <a:r>
              <a:rPr lang="en-CA" sz="1400" dirty="0">
                <a:solidFill>
                  <a:schemeClr val="bg1"/>
                </a:solidFill>
                <a:latin typeface="Times New Roman" pitchFamily="18" charset="0"/>
                <a:cs typeface="Times New Roman" pitchFamily="18" charset="0"/>
              </a:rPr>
              <a:t> book </a:t>
            </a:r>
            <a:r>
              <a:rPr lang="en-CA" sz="1400" i="1" dirty="0">
                <a:solidFill>
                  <a:schemeClr val="bg1"/>
                </a:solidFill>
                <a:latin typeface="Times New Roman" pitchFamily="18" charset="0"/>
                <a:cs typeface="Times New Roman" pitchFamily="18" charset="0"/>
              </a:rPr>
              <a:t>Online and Social Networking Communities, </a:t>
            </a:r>
            <a:r>
              <a:rPr lang="en-CA" sz="1400" dirty="0">
                <a:solidFill>
                  <a:schemeClr val="bg1"/>
                </a:solidFill>
                <a:latin typeface="Times New Roman" pitchFamily="18" charset="0"/>
                <a:cs typeface="Times New Roman" pitchFamily="18" charset="0"/>
              </a:rPr>
              <a:t>she focuses on the transition from face-to-face teaching to an online or blended context.  She states that the role of the teacher will be to, “provide learning experiences that fulfil students’ intellectual and social needs, and help develop a positive and open attitude for learning, and away from delivery of content.” (</a:t>
            </a:r>
            <a:r>
              <a:rPr lang="en-CA" sz="1400" dirty="0" err="1">
                <a:solidFill>
                  <a:schemeClr val="bg1"/>
                </a:solidFill>
                <a:latin typeface="Times New Roman" pitchFamily="18" charset="0"/>
                <a:cs typeface="Times New Roman" pitchFamily="18" charset="0"/>
              </a:rPr>
              <a:t>Kear</a:t>
            </a:r>
            <a:r>
              <a:rPr lang="en-CA" sz="1400" dirty="0">
                <a:solidFill>
                  <a:schemeClr val="bg1"/>
                </a:solidFill>
                <a:latin typeface="Times New Roman" pitchFamily="18" charset="0"/>
                <a:cs typeface="Times New Roman" pitchFamily="18" charset="0"/>
              </a:rPr>
              <a:t>, 2011)  I this section I would like to pinpoint some of the articles, activities, and conversations that I feel will help me in shaping my future online identity.</a:t>
            </a:r>
            <a:r>
              <a:rPr lang="en-CA" sz="1400" i="1" dirty="0">
                <a:solidFill>
                  <a:schemeClr val="bg1"/>
                </a:solidFill>
                <a:latin typeface="Times New Roman" pitchFamily="18" charset="0"/>
                <a:cs typeface="Times New Roman" pitchFamily="18" charset="0"/>
              </a:rPr>
              <a:t>  </a:t>
            </a:r>
            <a:r>
              <a:rPr lang="en-CA" sz="1400" b="1" i="1" dirty="0">
                <a:solidFill>
                  <a:schemeClr val="bg1"/>
                </a:solidFill>
                <a:latin typeface="Times New Roman" pitchFamily="18" charset="0"/>
                <a:cs typeface="Times New Roman" pitchFamily="18" charset="0"/>
              </a:rPr>
              <a:t> </a:t>
            </a:r>
            <a:endParaRPr lang="en-CA" sz="1400" dirty="0">
              <a:solidFill>
                <a:schemeClr val="bg1"/>
              </a:solidFill>
            </a:endParaRPr>
          </a:p>
        </p:txBody>
      </p:sp>
      <p:sp>
        <p:nvSpPr>
          <p:cNvPr id="8" name="TextBox 7"/>
          <p:cNvSpPr txBox="1"/>
          <p:nvPr/>
        </p:nvSpPr>
        <p:spPr>
          <a:xfrm>
            <a:off x="4572000" y="6227129"/>
            <a:ext cx="2865723" cy="307777"/>
          </a:xfrm>
          <a:prstGeom prst="rect">
            <a:avLst/>
          </a:prstGeom>
          <a:noFill/>
        </p:spPr>
        <p:txBody>
          <a:bodyPr wrap="square" rtlCol="0">
            <a:spAutoFit/>
          </a:bodyPr>
          <a:lstStyle/>
          <a:p>
            <a:pPr algn="ctr"/>
            <a:r>
              <a:rPr lang="en-CA" sz="1400" dirty="0" smtClean="0">
                <a:solidFill>
                  <a:schemeClr val="bg1"/>
                </a:solidFill>
                <a:latin typeface="Times New Roman" pitchFamily="18" charset="0"/>
                <a:cs typeface="Times New Roman" pitchFamily="18" charset="0"/>
              </a:rPr>
              <a:t>Me having fun.</a:t>
            </a:r>
            <a:endParaRPr lang="en-CA" sz="1400" dirty="0">
              <a:solidFill>
                <a:schemeClr val="bg1"/>
              </a:solidFill>
              <a:latin typeface="Times New Roman" pitchFamily="18" charset="0"/>
              <a:cs typeface="Times New Roman" pitchFamily="18" charset="0"/>
            </a:endParaRPr>
          </a:p>
        </p:txBody>
      </p:sp>
      <p:sp>
        <p:nvSpPr>
          <p:cNvPr id="9" name="TextBox 8"/>
          <p:cNvSpPr txBox="1"/>
          <p:nvPr/>
        </p:nvSpPr>
        <p:spPr>
          <a:xfrm>
            <a:off x="683567" y="1988840"/>
            <a:ext cx="5321293" cy="1631216"/>
          </a:xfrm>
          <a:prstGeom prst="rect">
            <a:avLst/>
          </a:prstGeom>
          <a:noFill/>
        </p:spPr>
        <p:txBody>
          <a:bodyPr wrap="square" rtlCol="0">
            <a:spAutoFit/>
          </a:bodyPr>
          <a:lstStyle/>
          <a:p>
            <a:r>
              <a:rPr lang="en-CA" sz="2000" b="1" dirty="0" smtClean="0">
                <a:solidFill>
                  <a:schemeClr val="bg1"/>
                </a:solidFill>
              </a:rPr>
              <a:t>“</a:t>
            </a:r>
            <a:r>
              <a:rPr lang="en-CA" sz="2000" b="1" dirty="0">
                <a:solidFill>
                  <a:schemeClr val="bg1"/>
                </a:solidFill>
              </a:rPr>
              <a:t>provide learning experiences that fulfil students’ intellectual and social needs, and help develop a positive and open attitude for learning, and away from delivery of content.” (</a:t>
            </a:r>
            <a:r>
              <a:rPr lang="en-CA" sz="2000" b="1" dirty="0" err="1">
                <a:solidFill>
                  <a:schemeClr val="bg1"/>
                </a:solidFill>
              </a:rPr>
              <a:t>Kear</a:t>
            </a:r>
            <a:r>
              <a:rPr lang="en-CA" sz="2000" b="1" dirty="0">
                <a:solidFill>
                  <a:schemeClr val="bg1"/>
                </a:solidFill>
              </a:rPr>
              <a:t>, 2011) </a:t>
            </a:r>
          </a:p>
        </p:txBody>
      </p:sp>
      <p:sp>
        <p:nvSpPr>
          <p:cNvPr id="10" name="TextBox 9"/>
          <p:cNvSpPr txBox="1"/>
          <p:nvPr/>
        </p:nvSpPr>
        <p:spPr>
          <a:xfrm rot="703104">
            <a:off x="6128590" y="3405536"/>
            <a:ext cx="2376264" cy="338554"/>
          </a:xfrm>
          <a:prstGeom prst="rect">
            <a:avLst/>
          </a:prstGeom>
          <a:noFill/>
        </p:spPr>
        <p:txBody>
          <a:bodyPr wrap="square" rtlCol="0">
            <a:spAutoFit/>
          </a:bodyPr>
          <a:lstStyle/>
          <a:p>
            <a:r>
              <a:rPr lang="en-CA" sz="800" u="sng" dirty="0">
                <a:hlinkClick r:id="rId7"/>
              </a:rPr>
              <a:t>About the Author | Online and Social Networking Communities</a:t>
            </a:r>
            <a:r>
              <a:rPr lang="en-CA" sz="800" dirty="0">
                <a:hlinkClick r:id="rId8"/>
              </a:rPr>
              <a:t>onlinesocial.wordpress.com</a:t>
            </a:r>
            <a:endParaRPr lang="en-CA" sz="800" dirty="0"/>
          </a:p>
        </p:txBody>
      </p:sp>
      <p:pic>
        <p:nvPicPr>
          <p:cNvPr id="1032" name="Picture 8" descr="Photo of the auth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45228">
            <a:off x="6678494" y="1547634"/>
            <a:ext cx="1691668" cy="186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19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3000"/>
                                        <p:tgtEl>
                                          <p:spTgt spid="1026"/>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000"/>
                                        <p:tgtEl>
                                          <p:spTgt spid="5"/>
                                        </p:tgtEl>
                                      </p:cBhvr>
                                    </p:animEffect>
                                  </p:childTnLst>
                                </p:cTn>
                              </p:par>
                              <p:par>
                                <p:cTn id="15" presetID="10" presetClass="entr" presetSubtype="0" fill="hold" nodeType="withEffect">
                                  <p:stCondLst>
                                    <p:cond delay="100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3000"/>
                                        <p:tgtEl>
                                          <p:spTgt spid="102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3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0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3000"/>
                                        <p:tgtEl>
                                          <p:spTgt spid="6"/>
                                        </p:tgtEl>
                                      </p:cBhvr>
                                    </p:animEffect>
                                  </p:childTnLst>
                                </p:cTn>
                              </p:par>
                              <p:par>
                                <p:cTn id="26" presetID="10" presetClass="exit" presetSubtype="0" fill="hold" grpId="1" nodeType="withEffect">
                                  <p:stCondLst>
                                    <p:cond delay="0"/>
                                  </p:stCondLst>
                                  <p:childTnLst>
                                    <p:animEffect transition="out" filter="fade">
                                      <p:cBhvr>
                                        <p:cTn id="27" dur="2000"/>
                                        <p:tgtEl>
                                          <p:spTgt spid="2"/>
                                        </p:tgtEl>
                                      </p:cBhvr>
                                    </p:animEffect>
                                    <p:set>
                                      <p:cBhvr>
                                        <p:cTn id="28" dur="1" fill="hold">
                                          <p:stCondLst>
                                            <p:cond delay="1999"/>
                                          </p:stCondLst>
                                        </p:cTn>
                                        <p:tgtEl>
                                          <p:spTgt spid="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1026"/>
                                        </p:tgtEl>
                                      </p:cBhvr>
                                    </p:animEffect>
                                    <p:set>
                                      <p:cBhvr>
                                        <p:cTn id="31" dur="1" fill="hold">
                                          <p:stCondLst>
                                            <p:cond delay="999"/>
                                          </p:stCondLst>
                                        </p:cTn>
                                        <p:tgtEl>
                                          <p:spTgt spid="102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1028"/>
                                        </p:tgtEl>
                                      </p:cBhvr>
                                    </p:animEffect>
                                    <p:set>
                                      <p:cBhvr>
                                        <p:cTn id="37" dur="1" fill="hold">
                                          <p:stCondLst>
                                            <p:cond delay="999"/>
                                          </p:stCondLst>
                                        </p:cTn>
                                        <p:tgtEl>
                                          <p:spTgt spid="102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3000"/>
                                        <p:tgtEl>
                                          <p:spTgt spid="9"/>
                                        </p:tgtEl>
                                      </p:cBhvr>
                                    </p:animEffect>
                                  </p:childTnLst>
                                </p:cTn>
                              </p:par>
                              <p:par>
                                <p:cTn id="44" presetID="10" presetClass="entr" presetSubtype="0"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animEffect transition="in" filter="fade">
                                      <p:cBhvr>
                                        <p:cTn id="46" dur="2000"/>
                                        <p:tgtEl>
                                          <p:spTgt spid="10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8" grpId="0"/>
      <p:bldP spid="8" grpId="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78377"/>
            <a:ext cx="6995396" cy="808132"/>
          </a:xfrm>
        </p:spPr>
      </p:pic>
      <p:sp>
        <p:nvSpPr>
          <p:cNvPr id="3" name="TextBox 2"/>
          <p:cNvSpPr txBox="1"/>
          <p:nvPr/>
        </p:nvSpPr>
        <p:spPr>
          <a:xfrm>
            <a:off x="2339752" y="976469"/>
            <a:ext cx="3456384" cy="461665"/>
          </a:xfrm>
          <a:prstGeom prst="rect">
            <a:avLst/>
          </a:prstGeom>
          <a:noFill/>
        </p:spPr>
        <p:txBody>
          <a:bodyPr wrap="square" rtlCol="0">
            <a:spAutoFit/>
          </a:bodyPr>
          <a:lstStyle/>
          <a:p>
            <a:pPr algn="ctr"/>
            <a:r>
              <a:rPr lang="en-CA" dirty="0" smtClean="0"/>
              <a:t>My </a:t>
            </a:r>
            <a:r>
              <a:rPr lang="en-CA" sz="2400" dirty="0" err="1" smtClean="0">
                <a:solidFill>
                  <a:schemeClr val="bg1"/>
                </a:solidFill>
                <a:latin typeface="Times New Roman" pitchFamily="18" charset="0"/>
                <a:cs typeface="Times New Roman" pitchFamily="18" charset="0"/>
              </a:rPr>
              <a:t>My</a:t>
            </a:r>
            <a:r>
              <a:rPr lang="en-CA" sz="2400" dirty="0" smtClean="0">
                <a:solidFill>
                  <a:schemeClr val="bg1"/>
                </a:solidFill>
                <a:latin typeface="Times New Roman" pitchFamily="18" charset="0"/>
                <a:cs typeface="Times New Roman" pitchFamily="18" charset="0"/>
              </a:rPr>
              <a:t> Identity cont’d</a:t>
            </a:r>
            <a:endParaRPr lang="en-CA" sz="2400" dirty="0">
              <a:solidFill>
                <a:schemeClr val="bg1"/>
              </a:solidFill>
              <a:latin typeface="Times New Roman" pitchFamily="18" charset="0"/>
              <a:cs typeface="Times New Roman" pitchFamily="18" charset="0"/>
            </a:endParaRPr>
          </a:p>
        </p:txBody>
      </p:sp>
      <p:sp>
        <p:nvSpPr>
          <p:cNvPr id="2" name="TextBox 1"/>
          <p:cNvSpPr txBox="1"/>
          <p:nvPr/>
        </p:nvSpPr>
        <p:spPr>
          <a:xfrm>
            <a:off x="1403648" y="1540291"/>
            <a:ext cx="6192688" cy="4185761"/>
          </a:xfrm>
          <a:prstGeom prst="rect">
            <a:avLst/>
          </a:prstGeom>
          <a:noFill/>
        </p:spPr>
        <p:txBody>
          <a:bodyPr wrap="square" rtlCol="0">
            <a:spAutoFit/>
          </a:bodyPr>
          <a:lstStyle/>
          <a:p>
            <a:r>
              <a:rPr lang="en-CA" sz="1400" dirty="0" smtClean="0">
                <a:solidFill>
                  <a:schemeClr val="bg1"/>
                </a:solidFill>
              </a:rPr>
              <a:t>      To </a:t>
            </a:r>
            <a:r>
              <a:rPr lang="en-CA" sz="1400" dirty="0">
                <a:solidFill>
                  <a:schemeClr val="bg1"/>
                </a:solidFill>
              </a:rPr>
              <a:t>begin with I would like to talk about our experience using </a:t>
            </a:r>
            <a:r>
              <a:rPr lang="en-CA" sz="1400" dirty="0" smtClean="0">
                <a:solidFill>
                  <a:schemeClr val="bg1"/>
                </a:solidFill>
              </a:rPr>
              <a:t>Facebook </a:t>
            </a:r>
            <a:r>
              <a:rPr lang="en-CA" sz="1400" dirty="0">
                <a:solidFill>
                  <a:schemeClr val="bg1"/>
                </a:solidFill>
              </a:rPr>
              <a:t>as a vehicle outside of our designated LMS.  Early on in this course I had heard Justin remark that he used </a:t>
            </a:r>
            <a:r>
              <a:rPr lang="en-CA" sz="1400" dirty="0" smtClean="0">
                <a:solidFill>
                  <a:schemeClr val="bg1"/>
                </a:solidFill>
              </a:rPr>
              <a:t>Facebook </a:t>
            </a:r>
            <a:r>
              <a:rPr lang="en-CA" sz="1400" dirty="0">
                <a:solidFill>
                  <a:schemeClr val="bg1"/>
                </a:solidFill>
              </a:rPr>
              <a:t>with one of his classes.  When we decided to team up and began brainstorming on various ways of presenting our chapter it was </a:t>
            </a:r>
            <a:r>
              <a:rPr lang="en-CA" sz="1400" dirty="0" smtClean="0">
                <a:solidFill>
                  <a:schemeClr val="bg1"/>
                </a:solidFill>
              </a:rPr>
              <a:t>I who </a:t>
            </a:r>
            <a:r>
              <a:rPr lang="en-CA" sz="1400" dirty="0">
                <a:solidFill>
                  <a:schemeClr val="bg1"/>
                </a:solidFill>
              </a:rPr>
              <a:t>brought up the idea of using </a:t>
            </a:r>
            <a:r>
              <a:rPr lang="en-CA" sz="1400" dirty="0" smtClean="0">
                <a:solidFill>
                  <a:schemeClr val="bg1"/>
                </a:solidFill>
              </a:rPr>
              <a:t>Facebook, </a:t>
            </a:r>
            <a:r>
              <a:rPr lang="en-CA" sz="1400" dirty="0">
                <a:solidFill>
                  <a:schemeClr val="bg1"/>
                </a:solidFill>
              </a:rPr>
              <a:t>asking him if he would show me the ropes</a:t>
            </a:r>
            <a:r>
              <a:rPr lang="en-CA" sz="1400" dirty="0" smtClean="0">
                <a:solidFill>
                  <a:schemeClr val="bg1"/>
                </a:solidFill>
              </a:rPr>
              <a:t>.</a:t>
            </a:r>
            <a:endParaRPr lang="en-CA" sz="1400" dirty="0">
              <a:solidFill>
                <a:schemeClr val="bg1"/>
              </a:solidFill>
            </a:endParaRPr>
          </a:p>
          <a:p>
            <a:r>
              <a:rPr lang="en-CA" sz="1400" dirty="0" smtClean="0">
                <a:solidFill>
                  <a:schemeClr val="bg1"/>
                </a:solidFill>
              </a:rPr>
              <a:t>      I </a:t>
            </a:r>
            <a:r>
              <a:rPr lang="en-CA" sz="1400" dirty="0">
                <a:solidFill>
                  <a:schemeClr val="bg1"/>
                </a:solidFill>
              </a:rPr>
              <a:t>had no idea if it would be successful or even how we would use it, but I am a firm believer in trying to use the technology that students are already engaged in to try and stimulate interest in learning.</a:t>
            </a:r>
          </a:p>
          <a:p>
            <a:r>
              <a:rPr lang="en-CA" sz="1400" dirty="0" smtClean="0">
                <a:solidFill>
                  <a:schemeClr val="bg1"/>
                </a:solidFill>
              </a:rPr>
              <a:t>      In </a:t>
            </a:r>
            <a:r>
              <a:rPr lang="en-CA" sz="1400" dirty="0">
                <a:solidFill>
                  <a:schemeClr val="bg1"/>
                </a:solidFill>
              </a:rPr>
              <a:t>the end, we simply used it to load various videos that we felt were relevant to our topic and asked our peers to comment on these posts.  I had no idea how much enjoyment I would get out of these quick little comments.  Being able to make comments back to my peers while on the ferry or at my lunch break made it seem somehow exciting.  I </a:t>
            </a:r>
            <a:r>
              <a:rPr lang="en-CA" sz="1400" dirty="0" smtClean="0">
                <a:solidFill>
                  <a:schemeClr val="bg1"/>
                </a:solidFill>
              </a:rPr>
              <a:t>firmly </a:t>
            </a:r>
            <a:r>
              <a:rPr lang="en-CA" sz="1400" dirty="0">
                <a:solidFill>
                  <a:schemeClr val="bg1"/>
                </a:solidFill>
              </a:rPr>
              <a:t>believe that the casual nature of these comments versus an official post in a blog made these posts easier and less threatening than </a:t>
            </a:r>
            <a:r>
              <a:rPr lang="en-CA" sz="1400" dirty="0" smtClean="0">
                <a:solidFill>
                  <a:schemeClr val="bg1"/>
                </a:solidFill>
              </a:rPr>
              <a:t>some other </a:t>
            </a:r>
            <a:r>
              <a:rPr lang="en-CA" sz="1400" dirty="0">
                <a:solidFill>
                  <a:schemeClr val="bg1"/>
                </a:solidFill>
              </a:rPr>
              <a:t>tasks.  </a:t>
            </a:r>
          </a:p>
          <a:p>
            <a:r>
              <a:rPr lang="en-CA" sz="1400" dirty="0" smtClean="0">
                <a:solidFill>
                  <a:schemeClr val="bg1"/>
                </a:solidFill>
              </a:rPr>
              <a:t>      This </a:t>
            </a:r>
            <a:r>
              <a:rPr lang="en-CA" sz="1400" dirty="0">
                <a:solidFill>
                  <a:schemeClr val="bg1"/>
                </a:solidFill>
              </a:rPr>
              <a:t>is certainly an atmosphere and concept that I would love to test and apply with classes of my own.  I </a:t>
            </a:r>
            <a:r>
              <a:rPr lang="en-CA" sz="1400" dirty="0" smtClean="0">
                <a:solidFill>
                  <a:schemeClr val="bg1"/>
                </a:solidFill>
              </a:rPr>
              <a:t>do not think </a:t>
            </a:r>
            <a:r>
              <a:rPr lang="en-CA" sz="1400" dirty="0">
                <a:solidFill>
                  <a:schemeClr val="bg1"/>
                </a:solidFill>
              </a:rPr>
              <a:t>that my current grade 6/7 class is the ideal testing ground, however, I will certainly be keeping a lookout for my next available opportunity for social networking in the classroom.</a:t>
            </a:r>
          </a:p>
        </p:txBody>
      </p:sp>
      <p:pic>
        <p:nvPicPr>
          <p:cNvPr id="1026" name="Picture 2" descr="http://www.wired.com/geekmom/wp-content/uploads/2013/01/faceboo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1682" y="5783366"/>
            <a:ext cx="2856620" cy="1074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wired.com/geekmom/wp-content/uploads/2013/01/faceboo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64718" y="3095856"/>
            <a:ext cx="2856620" cy="10746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wired.com/geekmom/wp-content/uploads/2013/01/faceboo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81844" y="3095857"/>
            <a:ext cx="2856620" cy="107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64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par>
                          <p:cTn id="8" fill="hold">
                            <p:stCondLst>
                              <p:cond delay="6000"/>
                            </p:stCondLst>
                            <p:childTnLst>
                              <p:par>
                                <p:cTn id="9" presetID="10" presetClass="entr" presetSubtype="0"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0"/>
                                        <p:tgtEl>
                                          <p:spTgt spid="8"/>
                                        </p:tgtEl>
                                      </p:cBhvr>
                                    </p:animEffect>
                                  </p:childTnLst>
                                </p:cTn>
                              </p:par>
                            </p:childTnLst>
                          </p:cTn>
                        </p:par>
                        <p:par>
                          <p:cTn id="12" fill="hold">
                            <p:stCondLst>
                              <p:cond delay="12000"/>
                            </p:stCondLst>
                            <p:childTnLst>
                              <p:par>
                                <p:cTn id="13" presetID="10" presetClass="entr" presetSubtype="0" fill="hold" nodeType="afterEffect">
                                  <p:stCondLst>
                                    <p:cond delay="200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0"/>
                                        <p:tgtEl>
                                          <p:spTgt spid="1026"/>
                                        </p:tgtEl>
                                      </p:cBhvr>
                                    </p:animEffect>
                                  </p:childTnLst>
                                </p:cTn>
                              </p:par>
                            </p:childTnLst>
                          </p:cTn>
                        </p:par>
                        <p:par>
                          <p:cTn id="16" fill="hold">
                            <p:stCondLst>
                              <p:cond delay="19000"/>
                            </p:stCondLst>
                            <p:childTnLst>
                              <p:par>
                                <p:cTn id="17" presetID="10" presetClass="entr" presetSubtype="0" fill="hold" nodeType="after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0"/>
                                        <p:tgtEl>
                                          <p:spTgt spid="6"/>
                                        </p:tgtEl>
                                      </p:cBhvr>
                                    </p:animEffect>
                                  </p:childTnLst>
                                </p:cTn>
                              </p:par>
                            </p:childTnLst>
                          </p:cTn>
                        </p:par>
                        <p:par>
                          <p:cTn id="20" fill="hold">
                            <p:stCondLst>
                              <p:cond delay="26000"/>
                            </p:stCondLst>
                            <p:childTnLst>
                              <p:par>
                                <p:cTn id="21" presetID="10" presetClass="exit" presetSubtype="0" fill="hold" nodeType="afterEffect">
                                  <p:stCondLst>
                                    <p:cond delay="3000"/>
                                  </p:stCondLst>
                                  <p:childTnLst>
                                    <p:animEffect transition="out" filter="fade">
                                      <p:cBhvr>
                                        <p:cTn id="22" dur="5000"/>
                                        <p:tgtEl>
                                          <p:spTgt spid="8"/>
                                        </p:tgtEl>
                                      </p:cBhvr>
                                    </p:animEffect>
                                    <p:set>
                                      <p:cBhvr>
                                        <p:cTn id="23" dur="1" fill="hold">
                                          <p:stCondLst>
                                            <p:cond delay="4999"/>
                                          </p:stCondLst>
                                        </p:cTn>
                                        <p:tgtEl>
                                          <p:spTgt spid="8"/>
                                        </p:tgtEl>
                                        <p:attrNameLst>
                                          <p:attrName>style.visibility</p:attrName>
                                        </p:attrNameLst>
                                      </p:cBhvr>
                                      <p:to>
                                        <p:strVal val="hidden"/>
                                      </p:to>
                                    </p:set>
                                  </p:childTnLst>
                                </p:cTn>
                              </p:par>
                            </p:childTnLst>
                          </p:cTn>
                        </p:par>
                        <p:par>
                          <p:cTn id="24" fill="hold">
                            <p:stCondLst>
                              <p:cond delay="34000"/>
                            </p:stCondLst>
                            <p:childTnLst>
                              <p:par>
                                <p:cTn id="25" presetID="10" presetClass="exit" presetSubtype="0" fill="hold" nodeType="afterEffect">
                                  <p:stCondLst>
                                    <p:cond delay="2000"/>
                                  </p:stCondLst>
                                  <p:childTnLst>
                                    <p:animEffect transition="out" filter="fade">
                                      <p:cBhvr>
                                        <p:cTn id="26" dur="5000"/>
                                        <p:tgtEl>
                                          <p:spTgt spid="1026"/>
                                        </p:tgtEl>
                                      </p:cBhvr>
                                    </p:animEffect>
                                    <p:set>
                                      <p:cBhvr>
                                        <p:cTn id="27" dur="1" fill="hold">
                                          <p:stCondLst>
                                            <p:cond delay="4999"/>
                                          </p:stCondLst>
                                        </p:cTn>
                                        <p:tgtEl>
                                          <p:spTgt spid="1026"/>
                                        </p:tgtEl>
                                        <p:attrNameLst>
                                          <p:attrName>style.visibility</p:attrName>
                                        </p:attrNameLst>
                                      </p:cBhvr>
                                      <p:to>
                                        <p:strVal val="hidden"/>
                                      </p:to>
                                    </p:set>
                                  </p:childTnLst>
                                </p:cTn>
                              </p:par>
                            </p:childTnLst>
                          </p:cTn>
                        </p:par>
                        <p:par>
                          <p:cTn id="28" fill="hold">
                            <p:stCondLst>
                              <p:cond delay="41000"/>
                            </p:stCondLst>
                            <p:childTnLst>
                              <p:par>
                                <p:cTn id="29" presetID="10" presetClass="exit" presetSubtype="0" fill="hold" nodeType="afterEffect">
                                  <p:stCondLst>
                                    <p:cond delay="2000"/>
                                  </p:stCondLst>
                                  <p:childTnLst>
                                    <p:animEffect transition="out" filter="fade">
                                      <p:cBhvr>
                                        <p:cTn id="30" dur="5000"/>
                                        <p:tgtEl>
                                          <p:spTgt spid="6"/>
                                        </p:tgtEl>
                                      </p:cBhvr>
                                    </p:animEffect>
                                    <p:set>
                                      <p:cBhvr>
                                        <p:cTn id="31"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TotalTime>
  <Words>2591</Words>
  <Application>Microsoft Office PowerPoint</Application>
  <PresentationFormat>On-screen Show (4:3)</PresentationFormat>
  <Paragraphs>80</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Running Head:   MY PHILOSOPHY OF ONLINE FACILITATION/LEARNING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Running Head:   MY PHILOSOPHY OF ONLINE FACILITATION/LEARNING                    1</dc:title>
  <dc:creator>The Greasleyhoughs</dc:creator>
  <cp:lastModifiedBy>The Greasleyhoughs</cp:lastModifiedBy>
  <cp:revision>45</cp:revision>
  <dcterms:created xsi:type="dcterms:W3CDTF">2013-02-22T01:16:37Z</dcterms:created>
  <dcterms:modified xsi:type="dcterms:W3CDTF">2013-02-25T07:19:26Z</dcterms:modified>
</cp:coreProperties>
</file>